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323" r:id="rId5"/>
    <p:sldId id="348" r:id="rId6"/>
    <p:sldId id="259" r:id="rId7"/>
    <p:sldId id="378" r:id="rId8"/>
    <p:sldId id="379" r:id="rId9"/>
    <p:sldId id="380" r:id="rId10"/>
    <p:sldId id="381" r:id="rId11"/>
    <p:sldId id="401" r:id="rId12"/>
    <p:sldId id="382" r:id="rId13"/>
    <p:sldId id="403" r:id="rId14"/>
    <p:sldId id="383" r:id="rId15"/>
    <p:sldId id="404" r:id="rId16"/>
    <p:sldId id="384" r:id="rId17"/>
    <p:sldId id="402" r:id="rId18"/>
    <p:sldId id="385" r:id="rId19"/>
    <p:sldId id="386" r:id="rId20"/>
    <p:sldId id="387" r:id="rId21"/>
    <p:sldId id="263" r:id="rId22"/>
    <p:sldId id="338" r:id="rId23"/>
    <p:sldId id="367" r:id="rId24"/>
    <p:sldId id="368" r:id="rId25"/>
    <p:sldId id="369" r:id="rId26"/>
    <p:sldId id="370" r:id="rId27"/>
    <p:sldId id="405" r:id="rId28"/>
    <p:sldId id="406" r:id="rId29"/>
    <p:sldId id="372" r:id="rId30"/>
    <p:sldId id="373" r:id="rId31"/>
    <p:sldId id="374" r:id="rId32"/>
    <p:sldId id="375" r:id="rId33"/>
    <p:sldId id="355" r:id="rId34"/>
    <p:sldId id="376" r:id="rId35"/>
    <p:sldId id="358" r:id="rId36"/>
    <p:sldId id="390" r:id="rId37"/>
    <p:sldId id="391" r:id="rId38"/>
    <p:sldId id="392" r:id="rId39"/>
    <p:sldId id="393" r:id="rId40"/>
    <p:sldId id="394" r:id="rId41"/>
    <p:sldId id="344" r:id="rId42"/>
    <p:sldId id="388" r:id="rId43"/>
    <p:sldId id="366" r:id="rId44"/>
    <p:sldId id="389" r:id="rId45"/>
    <p:sldId id="345" r:id="rId46"/>
    <p:sldId id="330" r:id="rId47"/>
    <p:sldId id="395" r:id="rId48"/>
    <p:sldId id="400" r:id="rId49"/>
    <p:sldId id="407" r:id="rId50"/>
    <p:sldId id="396" r:id="rId51"/>
    <p:sldId id="397" r:id="rId52"/>
    <p:sldId id="398" r:id="rId53"/>
    <p:sldId id="312" r:id="rId54"/>
  </p:sldIdLst>
  <p:sldSz cx="9906000" cy="6858000" type="A4"/>
  <p:notesSz cx="9906000" cy="6858000"/>
  <p:embeddedFontLst>
    <p:embeddedFont>
      <p:font typeface="나눔바른고딕 UltraLight" pitchFamily="50" charset="-127"/>
      <p:regular r:id="rId57"/>
    </p:embeddedFont>
    <p:embeddedFont>
      <p:font typeface="Century Gothic" pitchFamily="34" charset="0"/>
      <p:regular r:id="rId58"/>
      <p:bold r:id="rId59"/>
      <p:italic r:id="rId60"/>
      <p:boldItalic r:id="rId61"/>
    </p:embeddedFont>
    <p:embeddedFont>
      <p:font typeface="나눔바른고딕 Light" pitchFamily="50" charset="-127"/>
      <p:regular r:id="rId62"/>
    </p:embeddedFont>
    <p:embeddedFont>
      <p:font typeface="Calibri" pitchFamily="34" charset="0"/>
      <p:regular r:id="rId63"/>
      <p:bold r:id="rId64"/>
      <p:italic r:id="rId65"/>
      <p:boldItalic r:id="rId66"/>
    </p:embeddedFont>
    <p:embeddedFont>
      <p:font typeface="나눔바른고딕" pitchFamily="50" charset="-127"/>
      <p:regular r:id="rId67"/>
      <p:bold r:id="rId68"/>
    </p:embeddedFont>
    <p:embeddedFont>
      <p:font typeface="Malgun Gothic" pitchFamily="50" charset="-127"/>
      <p:regular r:id="rId69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143" autoAdjust="0"/>
    <p:restoredTop sz="93854" autoAdjust="0"/>
  </p:normalViewPr>
  <p:slideViewPr>
    <p:cSldViewPr>
      <p:cViewPr>
        <p:scale>
          <a:sx n="66" d="100"/>
          <a:sy n="66" d="100"/>
        </p:scale>
        <p:origin x="-1738" y="-33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1968" y="-67"/>
      </p:cViewPr>
      <p:guideLst>
        <p:guide orient="horz" pos="2160"/>
        <p:guide pos="312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&#50976;&#51008;&#51221;\&#48709;&#45936;&#51060;&#53552;%20&#52397;&#45380;&#51064;&#51116;\&#45936;&#51060;&#53552;&#51652;&#55141;&#50896;&#54532;&#51229;\Desktop\&#48708;&#4436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plotArea>
      <c:layout/>
      <c:lineChart>
        <c:grouping val="standard"/>
        <c:ser>
          <c:idx val="0"/>
          <c:order val="0"/>
          <c:tx>
            <c:strRef>
              <c:f>Sheet1!$B$28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Sheet1!$B$29:$B$33</c:f>
              <c:numCache>
                <c:formatCode>General</c:formatCode>
                <c:ptCount val="5"/>
                <c:pt idx="0">
                  <c:v>0.84996000000000005</c:v>
                </c:pt>
                <c:pt idx="1">
                  <c:v>0.88103333333300171</c:v>
                </c:pt>
                <c:pt idx="2">
                  <c:v>0.88616666666699961</c:v>
                </c:pt>
                <c:pt idx="3">
                  <c:v>0.88630666666700064</c:v>
                </c:pt>
                <c:pt idx="4">
                  <c:v>0.88622666666700123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A3-4541-8B2F-F43BC98BB697}"/>
            </c:ext>
          </c:extLst>
        </c:ser>
        <c:ser>
          <c:idx val="1"/>
          <c:order val="1"/>
          <c:tx>
            <c:strRef>
              <c:f>Sheet1!$C$28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Sheet1!$C$29:$C$33</c:f>
              <c:numCache>
                <c:formatCode>General</c:formatCode>
                <c:ptCount val="5"/>
                <c:pt idx="0">
                  <c:v>0.84972000000000236</c:v>
                </c:pt>
                <c:pt idx="1">
                  <c:v>0.87894666666700261</c:v>
                </c:pt>
                <c:pt idx="2">
                  <c:v>0.88253333333299921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A3-4541-8B2F-F43BC98BB697}"/>
            </c:ext>
          </c:extLst>
        </c:ser>
        <c:ser>
          <c:idx val="2"/>
          <c:order val="2"/>
          <c:tx>
            <c:strRef>
              <c:f>Sheet1!$D$28</c:f>
              <c:strCache>
                <c:ptCount val="1"/>
                <c:pt idx="0">
                  <c:v>10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Sheet1!$D$29:$D$33</c:f>
              <c:numCache>
                <c:formatCode>General</c:formatCode>
                <c:ptCount val="5"/>
                <c:pt idx="0">
                  <c:v>0.84821999999999997</c:v>
                </c:pt>
                <c:pt idx="1">
                  <c:v>0.87414000000000236</c:v>
                </c:pt>
                <c:pt idx="2">
                  <c:v>0.87708000000000064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FA3-4541-8B2F-F43BC98BB697}"/>
            </c:ext>
          </c:extLst>
        </c:ser>
        <c:marker val="1"/>
        <c:axId val="130886272"/>
        <c:axId val="130900352"/>
      </c:lineChart>
      <c:catAx>
        <c:axId val="130886272"/>
        <c:scaling>
          <c:orientation val="minMax"/>
        </c:scaling>
        <c:axPos val="b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0900352"/>
        <c:crosses val="autoZero"/>
        <c:auto val="1"/>
        <c:lblAlgn val="ctr"/>
        <c:lblOffset val="100"/>
      </c:catAx>
      <c:valAx>
        <c:axId val="130900352"/>
        <c:scaling>
          <c:orientation val="minMax"/>
          <c:min val="0.84500000000000064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08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11813" y="0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8A1EB-E409-44FC-AFD1-3B57E497F8B2}" type="datetimeFigureOut">
              <a:rPr lang="ko-KR" altLang="en-US" smtClean="0"/>
              <a:pPr/>
              <a:t>2017-09-14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11813" y="6513513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D2334-6BEB-4294-AB03-FD82570132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6678C-D87B-480B-ABAB-1FBEA3BAC550}" type="datetimeFigureOut">
              <a:rPr lang="ko-KR" altLang="en-US" smtClean="0"/>
              <a:pPr/>
              <a:t>2017-09-14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95625" y="514350"/>
            <a:ext cx="37147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5FA16-ADDC-4AED-9C2F-019A1834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95" dirty="0" smtClean="0">
                <a:solidFill>
                  <a:srgbClr val="244060"/>
                </a:solidFill>
                <a:latin typeface="Malgun Gothic"/>
                <a:cs typeface="Century Gothic"/>
              </a:rPr>
              <a:t>데이터 전처리 및 샘플링 </a:t>
            </a:r>
            <a:r>
              <a:rPr lang="en-US" altLang="ko-KR" b="1" spc="-195" dirty="0" smtClean="0">
                <a:solidFill>
                  <a:srgbClr val="244060"/>
                </a:solidFill>
                <a:latin typeface="Malgun Gothic"/>
                <a:cs typeface="Century Gothic"/>
              </a:rPr>
              <a:t>&gt; BOW &gt; modeling &gt; </a:t>
            </a:r>
            <a:r>
              <a:rPr lang="ko-KR" altLang="en-US" b="1" spc="-195" dirty="0" smtClean="0">
                <a:solidFill>
                  <a:srgbClr val="244060"/>
                </a:solidFill>
                <a:latin typeface="Malgun Gothic"/>
                <a:cs typeface="Century Gothic"/>
              </a:rPr>
              <a:t>모형 선택 </a:t>
            </a:r>
            <a:r>
              <a:rPr lang="en-US" altLang="ko-KR" b="1" spc="-195" dirty="0" smtClean="0">
                <a:solidFill>
                  <a:srgbClr val="244060"/>
                </a:solidFill>
                <a:latin typeface="Malgun Gothic"/>
                <a:cs typeface="Century Gothic"/>
              </a:rPr>
              <a:t> </a:t>
            </a:r>
            <a:endParaRPr lang="en-US" altLang="ko-KR" b="1" spc="-195" dirty="0" smtClean="0">
              <a:solidFill>
                <a:srgbClr val="244060"/>
              </a:solidFill>
              <a:latin typeface="Malgun Gothic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6470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14436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41918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0989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098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3345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95" dirty="0" smtClean="0">
                <a:solidFill>
                  <a:srgbClr val="205868"/>
                </a:solidFill>
                <a:latin typeface="Gulim"/>
                <a:cs typeface="Gulim"/>
              </a:rPr>
              <a:t>온라인 리뷰는 네트워크 기술의 발전을 통해 그 영향력이 확대되고 있다</a:t>
            </a:r>
            <a:r>
              <a:rPr lang="en-US" altLang="ko-KR" spc="-195" dirty="0" smtClean="0">
                <a:solidFill>
                  <a:srgbClr val="205868"/>
                </a:solidFill>
                <a:latin typeface="Gulim"/>
                <a:cs typeface="Gulim"/>
              </a:rPr>
              <a:t>. </a:t>
            </a:r>
            <a:r>
              <a:rPr lang="ko-KR" altLang="en-US" spc="-195" dirty="0" smtClean="0">
                <a:solidFill>
                  <a:srgbClr val="205868"/>
                </a:solidFill>
                <a:latin typeface="Gulim"/>
                <a:cs typeface="Gulim"/>
              </a:rPr>
              <a:t>특히</a:t>
            </a:r>
            <a:r>
              <a:rPr lang="en-US" altLang="ko-KR" spc="-195" dirty="0" smtClean="0">
                <a:solidFill>
                  <a:srgbClr val="205868"/>
                </a:solidFill>
                <a:latin typeface="Gulim"/>
                <a:cs typeface="Gulim"/>
              </a:rPr>
              <a:t>, </a:t>
            </a:r>
            <a:r>
              <a:rPr lang="ko-KR" altLang="en-US" spc="-195" dirty="0" smtClean="0">
                <a:solidFill>
                  <a:srgbClr val="205868"/>
                </a:solidFill>
                <a:latin typeface="Gulim"/>
                <a:cs typeface="Gulim"/>
              </a:rPr>
              <a:t>사전 정보로 통해 소비가 결정되는 영화는 온라인 리뷰가 소비자들의 영화 결정에도 중요한 영향을 미치고 있다</a:t>
            </a:r>
            <a:r>
              <a:rPr lang="en-US" altLang="ko-KR" spc="-195" dirty="0" smtClean="0">
                <a:solidFill>
                  <a:srgbClr val="205868"/>
                </a:solidFill>
                <a:latin typeface="Gulim"/>
                <a:cs typeface="Gulim"/>
              </a:rPr>
              <a:t>. </a:t>
            </a:r>
            <a:r>
              <a:rPr lang="ko-KR" altLang="en-US" spc="-195" dirty="0" smtClean="0">
                <a:solidFill>
                  <a:srgbClr val="205868"/>
                </a:solidFill>
                <a:latin typeface="Gulim"/>
                <a:cs typeface="Gulim"/>
              </a:rPr>
              <a:t>이에 본 연구는 영화관련 온라인 리뷰를 영화 소비 후 소비자들의 평가 정보라 가정하고</a:t>
            </a:r>
            <a:r>
              <a:rPr lang="en-US" altLang="ko-KR" spc="-195" dirty="0" smtClean="0">
                <a:solidFill>
                  <a:srgbClr val="205868"/>
                </a:solidFill>
                <a:latin typeface="Gulim"/>
                <a:cs typeface="Gulim"/>
              </a:rPr>
              <a:t>, </a:t>
            </a:r>
            <a:r>
              <a:rPr lang="ko-KR" altLang="en-US" spc="-195" dirty="0" smtClean="0">
                <a:solidFill>
                  <a:srgbClr val="205868"/>
                </a:solidFill>
                <a:latin typeface="Gulim"/>
                <a:cs typeface="Gulim"/>
              </a:rPr>
              <a:t>이를 활용한 영화 흥행성과 예측모형을 제시하고자 한다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939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724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1757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0961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95" dirty="0" smtClean="0">
                <a:solidFill>
                  <a:srgbClr val="244060"/>
                </a:solidFill>
                <a:latin typeface="Malgun Gothic"/>
                <a:cs typeface="Century Gothic"/>
              </a:rPr>
              <a:t>데이터 전처리 및 샘플링 </a:t>
            </a:r>
            <a:r>
              <a:rPr lang="en-US" altLang="ko-KR" b="1" spc="-195" dirty="0" smtClean="0">
                <a:solidFill>
                  <a:srgbClr val="244060"/>
                </a:solidFill>
                <a:latin typeface="Malgun Gothic"/>
                <a:cs typeface="Century Gothic"/>
              </a:rPr>
              <a:t>&gt; BOW &gt; modeling &gt; </a:t>
            </a:r>
            <a:r>
              <a:rPr lang="ko-KR" altLang="en-US" b="1" spc="-195" dirty="0" smtClean="0">
                <a:solidFill>
                  <a:srgbClr val="244060"/>
                </a:solidFill>
                <a:latin typeface="Malgun Gothic"/>
                <a:cs typeface="Century Gothic"/>
              </a:rPr>
              <a:t>모형 선택 </a:t>
            </a:r>
            <a:r>
              <a:rPr lang="en-US" altLang="ko-KR" b="1" spc="-195" dirty="0" smtClean="0">
                <a:solidFill>
                  <a:srgbClr val="244060"/>
                </a:solidFill>
                <a:latin typeface="Malgun Gothic"/>
                <a:cs typeface="Century Gothic"/>
              </a:rPr>
              <a:t> </a:t>
            </a:r>
            <a:endParaRPr lang="en-US" altLang="ko-KR" b="1" spc="-195" dirty="0" smtClean="0">
              <a:solidFill>
                <a:srgbClr val="244060"/>
              </a:solidFill>
              <a:latin typeface="Malgun Gothic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5FA16-ADDC-4AED-9C2F-019A1834945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6470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0" y="0"/>
            <a:ext cx="9905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 userDrawn="1"/>
        </p:nvSpPr>
        <p:spPr>
          <a:xfrm>
            <a:off x="0" y="0"/>
            <a:ext cx="9905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k object 16"/>
          <p:cNvSpPr/>
          <p:nvPr userDrawn="1"/>
        </p:nvSpPr>
        <p:spPr>
          <a:xfrm>
            <a:off x="1" y="2"/>
            <a:ext cx="9905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0" y="3933063"/>
            <a:ext cx="0" cy="2925445"/>
          </a:xfrm>
          <a:custGeom>
            <a:avLst/>
            <a:gdLst/>
            <a:ahLst/>
            <a:cxnLst/>
            <a:rect l="l" t="t" r="r" b="b"/>
            <a:pathLst>
              <a:path h="2925445">
                <a:moveTo>
                  <a:pt x="0" y="2924936"/>
                </a:moveTo>
                <a:lnTo>
                  <a:pt x="0" y="0"/>
                </a:lnTo>
                <a:lnTo>
                  <a:pt x="0" y="2924936"/>
                </a:lnTo>
                <a:close/>
              </a:path>
            </a:pathLst>
          </a:custGeom>
          <a:solidFill>
            <a:srgbClr val="202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549796"/>
            <a:ext cx="9906000" cy="308610"/>
          </a:xfrm>
          <a:custGeom>
            <a:avLst/>
            <a:gdLst/>
            <a:ahLst/>
            <a:cxnLst/>
            <a:rect l="l" t="t" r="r" b="b"/>
            <a:pathLst>
              <a:path w="9906000" h="308609">
                <a:moveTo>
                  <a:pt x="0" y="308203"/>
                </a:moveTo>
                <a:lnTo>
                  <a:pt x="9906000" y="308203"/>
                </a:lnTo>
                <a:lnTo>
                  <a:pt x="9906000" y="0"/>
                </a:lnTo>
                <a:lnTo>
                  <a:pt x="0" y="0"/>
                </a:lnTo>
                <a:lnTo>
                  <a:pt x="0" y="308203"/>
                </a:lnTo>
                <a:close/>
              </a:path>
            </a:pathLst>
          </a:custGeom>
          <a:solidFill>
            <a:srgbClr val="000000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 userDrawn="1"/>
        </p:nvSpPr>
        <p:spPr>
          <a:xfrm>
            <a:off x="0" y="797966"/>
            <a:ext cx="9906000" cy="5751830"/>
          </a:xfrm>
          <a:custGeom>
            <a:avLst/>
            <a:gdLst/>
            <a:ahLst/>
            <a:cxnLst/>
            <a:rect l="l" t="t" r="r" b="b"/>
            <a:pathLst>
              <a:path w="9906000" h="5751830">
                <a:moveTo>
                  <a:pt x="0" y="5751830"/>
                </a:moveTo>
                <a:lnTo>
                  <a:pt x="9906000" y="5751830"/>
                </a:lnTo>
                <a:lnTo>
                  <a:pt x="9906000" y="0"/>
                </a:lnTo>
                <a:lnTo>
                  <a:pt x="0" y="0"/>
                </a:lnTo>
                <a:lnTo>
                  <a:pt x="0" y="57518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9144000" y="6656984"/>
            <a:ext cx="533400" cy="2010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‹#›</a:t>
            </a:fld>
            <a:endParaRPr dirty="0"/>
          </a:p>
        </p:txBody>
      </p:sp>
      <p:sp>
        <p:nvSpPr>
          <p:cNvPr id="31" name="object 4"/>
          <p:cNvSpPr/>
          <p:nvPr userDrawn="1"/>
        </p:nvSpPr>
        <p:spPr>
          <a:xfrm>
            <a:off x="0" y="0"/>
            <a:ext cx="9906000" cy="798195"/>
          </a:xfrm>
          <a:custGeom>
            <a:avLst/>
            <a:gdLst/>
            <a:ahLst/>
            <a:cxnLst/>
            <a:rect l="l" t="t" r="r" b="b"/>
            <a:pathLst>
              <a:path w="9906000" h="798195">
                <a:moveTo>
                  <a:pt x="0" y="797966"/>
                </a:moveTo>
                <a:lnTo>
                  <a:pt x="9906000" y="797966"/>
                </a:lnTo>
                <a:lnTo>
                  <a:pt x="9906000" y="0"/>
                </a:lnTo>
                <a:lnTo>
                  <a:pt x="0" y="0"/>
                </a:lnTo>
                <a:lnTo>
                  <a:pt x="0" y="797966"/>
                </a:lnTo>
                <a:close/>
              </a:path>
            </a:pathLst>
          </a:custGeom>
          <a:solidFill>
            <a:srgbClr val="000000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905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9/14/2017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905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9/14/2017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688086" cy="201015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933063"/>
            <a:ext cx="0" cy="2925445"/>
          </a:xfrm>
          <a:custGeom>
            <a:avLst/>
            <a:gdLst/>
            <a:ahLst/>
            <a:cxnLst/>
            <a:rect l="l" t="t" r="r" b="b"/>
            <a:pathLst>
              <a:path h="2925445">
                <a:moveTo>
                  <a:pt x="0" y="2924936"/>
                </a:moveTo>
                <a:lnTo>
                  <a:pt x="0" y="0"/>
                </a:lnTo>
                <a:lnTo>
                  <a:pt x="0" y="2924936"/>
                </a:lnTo>
                <a:close/>
              </a:path>
            </a:pathLst>
          </a:custGeom>
          <a:solidFill>
            <a:srgbClr val="202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26"/>
            <a:ext cx="9905999" cy="41333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9906000" cy="798195"/>
          </a:xfrm>
          <a:custGeom>
            <a:avLst/>
            <a:gdLst/>
            <a:ahLst/>
            <a:cxnLst/>
            <a:rect l="l" t="t" r="r" b="b"/>
            <a:pathLst>
              <a:path w="9906000" h="798195">
                <a:moveTo>
                  <a:pt x="0" y="797966"/>
                </a:moveTo>
                <a:lnTo>
                  <a:pt x="9906000" y="797966"/>
                </a:lnTo>
                <a:lnTo>
                  <a:pt x="9906000" y="0"/>
                </a:lnTo>
                <a:lnTo>
                  <a:pt x="0" y="0"/>
                </a:lnTo>
                <a:lnTo>
                  <a:pt x="0" y="797966"/>
                </a:lnTo>
                <a:close/>
              </a:path>
            </a:pathLst>
          </a:custGeom>
          <a:solidFill>
            <a:srgbClr val="000000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549796"/>
            <a:ext cx="9906000" cy="308610"/>
          </a:xfrm>
          <a:custGeom>
            <a:avLst/>
            <a:gdLst/>
            <a:ahLst/>
            <a:cxnLst/>
            <a:rect l="l" t="t" r="r" b="b"/>
            <a:pathLst>
              <a:path w="9906000" h="308609">
                <a:moveTo>
                  <a:pt x="0" y="308203"/>
                </a:moveTo>
                <a:lnTo>
                  <a:pt x="9906000" y="308203"/>
                </a:lnTo>
                <a:lnTo>
                  <a:pt x="9906000" y="0"/>
                </a:lnTo>
                <a:lnTo>
                  <a:pt x="0" y="0"/>
                </a:lnTo>
                <a:lnTo>
                  <a:pt x="0" y="308203"/>
                </a:lnTo>
                <a:close/>
              </a:path>
            </a:pathLst>
          </a:custGeom>
          <a:solidFill>
            <a:srgbClr val="000000">
              <a:alpha val="1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6374" y="320547"/>
            <a:ext cx="8893251" cy="333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6724" y="1118499"/>
            <a:ext cx="8772550" cy="1581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535686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Owner\Desktop\Project\GOMCAM%202017-09-14_17-39-17.wmv" TargetMode="Externa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6600" y="3505200"/>
            <a:ext cx="3429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tabLst>
                <a:tab pos="580390" algn="l"/>
              </a:tabLst>
            </a:pPr>
            <a:r>
              <a:rPr lang="pt-BR" sz="1200" dirty="0" smtClean="0">
                <a:solidFill>
                  <a:srgbClr val="FFFFFF"/>
                </a:solidFill>
                <a:latin typeface="나눔바른고딕 UltraLight" pitchFamily="50" charset="-127"/>
                <a:ea typeface="나눔바른고딕 UltraLight" pitchFamily="50" charset="-127"/>
                <a:cs typeface="Century Gothic"/>
              </a:rPr>
              <a:t>B  i  g     D  a  t  a</a:t>
            </a:r>
            <a:r>
              <a:rPr lang="en-US" sz="1200" dirty="0" smtClean="0">
                <a:solidFill>
                  <a:srgbClr val="FFFFFF"/>
                </a:solidFill>
                <a:latin typeface="나눔바른고딕 UltraLight" pitchFamily="50" charset="-127"/>
                <a:ea typeface="나눔바른고딕 UltraLight" pitchFamily="50" charset="-127"/>
                <a:cs typeface="Century Gothic"/>
              </a:rPr>
              <a:t>      T e x t      </a:t>
            </a:r>
            <a:r>
              <a:rPr lang="pt-BR" sz="1200" dirty="0" smtClean="0">
                <a:solidFill>
                  <a:srgbClr val="FFFFFF"/>
                </a:solidFill>
                <a:latin typeface="나눔바른고딕 UltraLight" pitchFamily="50" charset="-127"/>
                <a:ea typeface="나눔바른고딕 UltraLight" pitchFamily="50" charset="-127"/>
                <a:cs typeface="Century Gothic"/>
              </a:rPr>
              <a:t>M  i  n  i  n 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8400" y="2819400"/>
            <a:ext cx="54864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0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영화 리뷰를 통한 감성분석</a:t>
            </a:r>
            <a:endParaRPr lang="en-US" altLang="ko-KR" sz="4000" b="1" spc="-5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8537" y="764755"/>
            <a:ext cx="8281034" cy="5328920"/>
          </a:xfrm>
          <a:custGeom>
            <a:avLst/>
            <a:gdLst/>
            <a:ahLst/>
            <a:cxnLst/>
            <a:rect l="l" t="t" r="r" b="b"/>
            <a:pathLst>
              <a:path w="8281034" h="5328920">
                <a:moveTo>
                  <a:pt x="0" y="5328539"/>
                </a:moveTo>
                <a:lnTo>
                  <a:pt x="8280908" y="5328539"/>
                </a:lnTo>
                <a:lnTo>
                  <a:pt x="8280908" y="0"/>
                </a:lnTo>
                <a:lnTo>
                  <a:pt x="0" y="0"/>
                </a:lnTo>
                <a:lnTo>
                  <a:pt x="0" y="5328539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 txBox="1"/>
          <p:nvPr/>
        </p:nvSpPr>
        <p:spPr>
          <a:xfrm>
            <a:off x="7848600" y="5791200"/>
            <a:ext cx="14198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+mj-ea"/>
                <a:ea typeface="+mj-ea"/>
                <a:cs typeface="Century Gothic"/>
              </a:rPr>
              <a:t>HWAMOK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3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1981200" y="3962400"/>
            <a:ext cx="714248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675" indent="-181610">
              <a:lnSpc>
                <a:spcPct val="150000"/>
              </a:lnSpc>
              <a:tabLst>
                <a:tab pos="193675" algn="l"/>
              </a:tabLst>
              <a:defRPr/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ko-KR" altLang="en-US" sz="1400" spc="-135" dirty="0" smtClean="0">
                <a:latin typeface="+mn-ea"/>
                <a:cs typeface="Gulim"/>
              </a:rPr>
              <a:t>     </a:t>
            </a:r>
            <a:r>
              <a:rPr lang="ko-KR" altLang="en-US" sz="1400" b="1" spc="-135" dirty="0" smtClean="0">
                <a:latin typeface="+mn-ea"/>
                <a:cs typeface="Gulim"/>
              </a:rPr>
              <a:t>데이터 저장을 위하여 사용</a:t>
            </a:r>
            <a:endParaRPr lang="en-US" altLang="ko-KR" sz="1400" b="1" spc="-135" dirty="0" smtClean="0">
              <a:latin typeface="+mn-ea"/>
              <a:cs typeface="Gulim"/>
            </a:endParaRPr>
          </a:p>
          <a:p>
            <a:pPr marL="193675" indent="-181610">
              <a:lnSpc>
                <a:spcPct val="150000"/>
              </a:lnSpc>
              <a:tabLst>
                <a:tab pos="193675" algn="l"/>
              </a:tabLst>
              <a:defRPr/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en-US" altLang="en-US" sz="1400" spc="-135" dirty="0" smtClean="0">
                <a:latin typeface="+mn-ea"/>
                <a:cs typeface="Gulim"/>
              </a:rPr>
              <a:t>     </a:t>
            </a:r>
            <a:r>
              <a:rPr lang="ko-KR" altLang="en-US" sz="1400" spc="-135" dirty="0" smtClean="0">
                <a:latin typeface="+mn-ea"/>
                <a:cs typeface="Gulim"/>
              </a:rPr>
              <a:t>대용량 데이터를 분산 처리할 수 있는 자바기반의 오픈 소스 프레임 워크</a:t>
            </a:r>
            <a:endParaRPr lang="en-US" altLang="ko-KR" sz="1400" spc="-135" dirty="0" smtClean="0">
              <a:latin typeface="+mn-ea"/>
              <a:cs typeface="Gulim"/>
            </a:endParaRPr>
          </a:p>
          <a:p>
            <a:pPr marL="193675" indent="-181610">
              <a:lnSpc>
                <a:spcPct val="150000"/>
              </a:lnSpc>
              <a:tabLst>
                <a:tab pos="193675" algn="l"/>
              </a:tabLst>
              <a:defRPr/>
            </a:pPr>
            <a:r>
              <a:rPr lang="en-US" altLang="ko-KR" sz="1400" spc="-135" dirty="0" smtClean="0">
                <a:latin typeface="+mn-ea"/>
                <a:cs typeface="Gulim"/>
              </a:rPr>
              <a:t>-     </a:t>
            </a:r>
            <a:r>
              <a:rPr lang="ko-KR" altLang="en-US" sz="1400" spc="-135" dirty="0" smtClean="0">
                <a:latin typeface="+mn-ea"/>
                <a:cs typeface="Gulim"/>
              </a:rPr>
              <a:t>분산파일시스템</a:t>
            </a:r>
            <a:r>
              <a:rPr lang="en-US" altLang="ko-KR" sz="1400" spc="-135" dirty="0" smtClean="0">
                <a:latin typeface="+mn-ea"/>
                <a:cs typeface="Gulim"/>
              </a:rPr>
              <a:t>(HDFS)</a:t>
            </a:r>
            <a:r>
              <a:rPr lang="ko-KR" altLang="en-US" sz="1400" spc="-135" dirty="0" smtClean="0">
                <a:latin typeface="+mn-ea"/>
                <a:cs typeface="Gulim"/>
              </a:rPr>
              <a:t>과</a:t>
            </a:r>
            <a:r>
              <a:rPr lang="en-US" altLang="ko-KR" sz="1400" spc="-135" dirty="0" smtClean="0">
                <a:latin typeface="+mn-ea"/>
                <a:cs typeface="Gulim"/>
              </a:rPr>
              <a:t> </a:t>
            </a:r>
            <a:r>
              <a:rPr lang="en-US" altLang="ko-KR" sz="1400" dirty="0" smtClean="0">
                <a:latin typeface="+mn-ea"/>
                <a:cs typeface="Gulim"/>
              </a:rPr>
              <a:t>Map &amp; Reduce </a:t>
            </a:r>
            <a:r>
              <a:rPr lang="ko-KR" altLang="en-US" sz="1400" spc="-135" dirty="0" smtClean="0">
                <a:latin typeface="+mn-ea"/>
                <a:cs typeface="Gulim"/>
              </a:rPr>
              <a:t>로 구성</a:t>
            </a:r>
            <a:endParaRPr lang="en-US" altLang="ko-KR" sz="1400" spc="-135" dirty="0" smtClean="0">
              <a:latin typeface="+mn-ea"/>
              <a:cs typeface="Gulim"/>
            </a:endParaRPr>
          </a:p>
          <a:p>
            <a:pPr marL="193675" indent="-181610">
              <a:lnSpc>
                <a:spcPct val="150000"/>
              </a:lnSpc>
              <a:tabLst>
                <a:tab pos="193675" algn="l"/>
              </a:tabLst>
              <a:defRPr/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ko-KR" altLang="en-US" sz="1400" spc="-135" dirty="0" smtClean="0">
                <a:latin typeface="+mn-ea"/>
                <a:cs typeface="Gulim"/>
              </a:rPr>
              <a:t>     </a:t>
            </a:r>
            <a:r>
              <a:rPr lang="en-US" altLang="ko-KR" sz="1400" dirty="0" smtClean="0">
                <a:latin typeface="+mn-ea"/>
                <a:cs typeface="Gulim"/>
              </a:rPr>
              <a:t>MapReduce = Map + Reduce </a:t>
            </a:r>
            <a:r>
              <a:rPr lang="ko-KR" altLang="en-US" sz="1400" dirty="0" smtClean="0">
                <a:latin typeface="+mn-ea"/>
                <a:cs typeface="Gulim"/>
              </a:rPr>
              <a:t>로 </a:t>
            </a:r>
            <a:r>
              <a:rPr lang="en-US" altLang="ko-KR" sz="1400" dirty="0" smtClean="0">
                <a:latin typeface="+mn-ea"/>
                <a:cs typeface="Gulim"/>
              </a:rPr>
              <a:t>key</a:t>
            </a:r>
            <a:r>
              <a:rPr lang="ko-KR" altLang="en-US" sz="1400" dirty="0" smtClean="0">
                <a:latin typeface="+mn-ea"/>
                <a:cs typeface="Gulim"/>
              </a:rPr>
              <a:t> </a:t>
            </a:r>
            <a:r>
              <a:rPr lang="en-US" altLang="ko-KR" sz="1400" dirty="0" smtClean="0">
                <a:latin typeface="+mn-ea"/>
                <a:cs typeface="Gulim"/>
              </a:rPr>
              <a:t>value</a:t>
            </a:r>
            <a:r>
              <a:rPr lang="ko-KR" altLang="en-US" sz="1400" spc="-135" dirty="0" smtClean="0">
                <a:latin typeface="+mn-ea"/>
                <a:cs typeface="Gulim"/>
              </a:rPr>
              <a:t>값을 기준으로 분산된 데이터를 처리하는 시스템</a:t>
            </a:r>
            <a:endParaRPr lang="en-US" altLang="ko-KR" sz="1400" spc="-135" dirty="0" smtClean="0">
              <a:latin typeface="+mn-ea"/>
              <a:cs typeface="Gulim"/>
            </a:endParaRPr>
          </a:p>
        </p:txBody>
      </p:sp>
      <p:sp>
        <p:nvSpPr>
          <p:cNvPr id="30" name="object 3"/>
          <p:cNvSpPr txBox="1">
            <a:spLocks/>
          </p:cNvSpPr>
          <p:nvPr/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2.2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개발환경</a:t>
            </a:r>
            <a:endParaRPr kumimoji="0" 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3400" y="2819400"/>
            <a:ext cx="8763000" cy="31242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664" y="1781237"/>
            <a:ext cx="2743200" cy="20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3147"/>
          <a:stretch>
            <a:fillRect/>
          </a:stretch>
        </p:blipFill>
        <p:spPr bwMode="auto">
          <a:xfrm>
            <a:off x="533400" y="914400"/>
            <a:ext cx="1066800" cy="90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3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0" name="object 3"/>
          <p:cNvSpPr txBox="1">
            <a:spLocks/>
          </p:cNvSpPr>
          <p:nvPr/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2.2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개발환경</a:t>
            </a:r>
            <a:endParaRPr kumimoji="0" 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33400" y="1828800"/>
            <a:ext cx="8763000" cy="4343400"/>
            <a:chOff x="533400" y="1905000"/>
            <a:chExt cx="8763000" cy="4343400"/>
          </a:xfrm>
        </p:grpSpPr>
        <p:sp>
          <p:nvSpPr>
            <p:cNvPr id="9" name="직사각형 8"/>
            <p:cNvSpPr/>
            <p:nvPr/>
          </p:nvSpPr>
          <p:spPr>
            <a:xfrm>
              <a:off x="533400" y="1905000"/>
              <a:ext cx="8763000" cy="434340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1979886"/>
              <a:ext cx="8636000" cy="4218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object 3"/>
          <p:cNvSpPr txBox="1"/>
          <p:nvPr/>
        </p:nvSpPr>
        <p:spPr>
          <a:xfrm>
            <a:off x="3581400" y="6248400"/>
            <a:ext cx="2286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ko-KR" sz="1200" dirty="0" smtClean="0">
                <a:solidFill>
                  <a:srgbClr val="205868"/>
                </a:solidFill>
                <a:latin typeface="Gulim"/>
                <a:cs typeface="Gulim"/>
              </a:rPr>
              <a:t>[HDFS</a:t>
            </a:r>
            <a:r>
              <a:rPr lang="en-US" altLang="ko-KR" sz="1200" spc="-180" dirty="0" smtClean="0">
                <a:solidFill>
                  <a:srgbClr val="205868"/>
                </a:solidFill>
                <a:latin typeface="Gulim"/>
                <a:cs typeface="Gulim"/>
              </a:rPr>
              <a:t> </a:t>
            </a:r>
            <a:r>
              <a:rPr lang="ko-KR" altLang="en-US" sz="1200" spc="-180" dirty="0" smtClean="0">
                <a:solidFill>
                  <a:srgbClr val="205868"/>
                </a:solidFill>
                <a:latin typeface="Gulim"/>
                <a:cs typeface="Gulim"/>
              </a:rPr>
              <a:t>구축 화면</a:t>
            </a:r>
            <a:r>
              <a:rPr lang="en-US" altLang="ko-KR" sz="1200" dirty="0" smtClean="0">
                <a:solidFill>
                  <a:srgbClr val="205868"/>
                </a:solidFill>
                <a:latin typeface="Gulim"/>
                <a:cs typeface="Gulim"/>
              </a:rPr>
              <a:t>]</a:t>
            </a:r>
            <a:endParaRPr lang="ko-KR" altLang="en-US" sz="1200" dirty="0">
              <a:solidFill>
                <a:srgbClr val="205868"/>
              </a:solidFill>
              <a:latin typeface="Gulim"/>
              <a:cs typeface="Guli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33400" y="2819400"/>
            <a:ext cx="8763000" cy="31242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1744833" y="3962400"/>
            <a:ext cx="7399167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675" indent="-181610">
              <a:lnSpc>
                <a:spcPct val="150000"/>
              </a:lnSpc>
              <a:tabLst>
                <a:tab pos="193675" algn="l"/>
              </a:tabLst>
              <a:defRPr/>
            </a:pPr>
            <a:r>
              <a:rPr lang="en-US" altLang="ko-KR" sz="1400" spc="-135" dirty="0" smtClean="0">
                <a:latin typeface="+mn-ea"/>
                <a:cs typeface="Gulim"/>
              </a:rPr>
              <a:t>-      </a:t>
            </a:r>
            <a:r>
              <a:rPr lang="ko-KR" altLang="en-US" sz="1400" spc="-135" dirty="0" smtClean="0">
                <a:latin typeface="+mn-ea"/>
                <a:cs typeface="Gulim"/>
              </a:rPr>
              <a:t>범용적 목적의 분산 고성능 클러스터 플랫폼</a:t>
            </a:r>
            <a:endParaRPr lang="en-US" altLang="ko-KR" sz="1400" spc="-135" dirty="0">
              <a:latin typeface="+mn-ea"/>
              <a:cs typeface="Gulim"/>
            </a:endParaRPr>
          </a:p>
          <a:p>
            <a:pPr marL="193675" indent="-181610">
              <a:lnSpc>
                <a:spcPct val="150000"/>
              </a:lnSpc>
              <a:tabLst>
                <a:tab pos="193675" algn="l"/>
              </a:tabLst>
              <a:defRPr/>
            </a:pPr>
            <a:r>
              <a:rPr lang="en-US" altLang="ko-KR" sz="1400" spc="-135" dirty="0" smtClean="0">
                <a:latin typeface="+mn-ea"/>
                <a:cs typeface="Gulim"/>
              </a:rPr>
              <a:t>-      </a:t>
            </a:r>
            <a:r>
              <a:rPr lang="ko-KR" altLang="en-US" sz="1400" spc="-135" dirty="0" smtClean="0">
                <a:latin typeface="+mn-ea"/>
                <a:cs typeface="Gulim"/>
              </a:rPr>
              <a:t>기존 </a:t>
            </a:r>
            <a:r>
              <a:rPr lang="en-US" altLang="ko-KR" sz="1400" dirty="0" smtClean="0">
                <a:latin typeface="+mn-ea"/>
                <a:cs typeface="Gulim"/>
              </a:rPr>
              <a:t>Hadoop</a:t>
            </a:r>
            <a:r>
              <a:rPr lang="ko-KR" altLang="en-US" sz="1400" dirty="0" smtClean="0">
                <a:latin typeface="+mn-ea"/>
                <a:cs typeface="Gulim"/>
              </a:rPr>
              <a:t>의 </a:t>
            </a:r>
            <a:r>
              <a:rPr lang="en-US" altLang="ko-KR" sz="1400" dirty="0" smtClean="0">
                <a:latin typeface="+mn-ea"/>
                <a:cs typeface="Gulim"/>
              </a:rPr>
              <a:t>MR </a:t>
            </a:r>
            <a:r>
              <a:rPr lang="ko-KR" altLang="en-US" sz="1400" spc="-135" dirty="0">
                <a:latin typeface="+mn-ea"/>
                <a:cs typeface="Gulim"/>
              </a:rPr>
              <a:t>작업을 디스크 기반이 아닌 메모리 기반으로 옮겨서 </a:t>
            </a:r>
            <a:r>
              <a:rPr lang="ko-KR" altLang="en-US" sz="1400" spc="-135" dirty="0" smtClean="0">
                <a:latin typeface="+mn-ea"/>
                <a:cs typeface="Gulim"/>
              </a:rPr>
              <a:t>고속화</a:t>
            </a:r>
            <a:endParaRPr lang="en-US" altLang="ko-KR" sz="1400" spc="-135" dirty="0" smtClean="0">
              <a:latin typeface="+mn-ea"/>
              <a:cs typeface="Gulim"/>
            </a:endParaRPr>
          </a:p>
          <a:p>
            <a:pPr marL="193675" indent="-181610">
              <a:lnSpc>
                <a:spcPct val="150000"/>
              </a:lnSpc>
              <a:tabLst>
                <a:tab pos="193675" algn="l"/>
              </a:tabLst>
              <a:defRPr/>
            </a:pPr>
            <a:r>
              <a:rPr lang="en-US" altLang="ko-KR" sz="1400" spc="-135" dirty="0" smtClean="0">
                <a:latin typeface="+mn-ea"/>
                <a:cs typeface="Gulim"/>
              </a:rPr>
              <a:t>-      </a:t>
            </a:r>
            <a:r>
              <a:rPr lang="ko-KR" altLang="en-US" sz="1400" spc="-135" dirty="0" smtClean="0">
                <a:latin typeface="+mn-ea"/>
                <a:cs typeface="Gulim"/>
              </a:rPr>
              <a:t>일반적인 목적 </a:t>
            </a:r>
            <a:r>
              <a:rPr lang="en-US" altLang="ko-KR" sz="1400" spc="-135" dirty="0" smtClean="0">
                <a:latin typeface="+mn-ea"/>
                <a:cs typeface="Gulim"/>
              </a:rPr>
              <a:t> </a:t>
            </a:r>
            <a:r>
              <a:rPr lang="en-US" altLang="ko-KR" sz="1400" dirty="0" smtClean="0">
                <a:latin typeface="+mn-ea"/>
                <a:cs typeface="Gulim"/>
              </a:rPr>
              <a:t>:  MapReduce, SQL, Streaming, Machine learning, analytics</a:t>
            </a:r>
          </a:p>
          <a:p>
            <a:pPr marL="193675" indent="-181610">
              <a:lnSpc>
                <a:spcPct val="150000"/>
              </a:lnSpc>
              <a:tabLst>
                <a:tab pos="193675" algn="l"/>
              </a:tabLst>
              <a:defRPr/>
            </a:pPr>
            <a:r>
              <a:rPr lang="en-US" altLang="ko-KR" sz="1400" spc="-135" dirty="0" smtClean="0">
                <a:latin typeface="+mn-ea"/>
                <a:cs typeface="Gulim"/>
              </a:rPr>
              <a:t>- </a:t>
            </a:r>
            <a:r>
              <a:rPr lang="en-US" altLang="en-US" sz="1400" spc="-135" dirty="0" smtClean="0">
                <a:latin typeface="+mn-ea"/>
                <a:cs typeface="Gulim"/>
              </a:rPr>
              <a:t>  </a:t>
            </a:r>
            <a:r>
              <a:rPr lang="ko-KR" altLang="en-US" sz="1400" spc="-135" dirty="0">
                <a:latin typeface="+mn-ea"/>
                <a:cs typeface="Gulim"/>
              </a:rPr>
              <a:t>그 중에서도 </a:t>
            </a:r>
            <a:r>
              <a:rPr lang="en-US" altLang="ko-KR" sz="1400" dirty="0" smtClean="0">
                <a:latin typeface="+mn-ea"/>
                <a:cs typeface="Gulim"/>
              </a:rPr>
              <a:t>Python API</a:t>
            </a:r>
            <a:r>
              <a:rPr lang="ko-KR" altLang="en-US" sz="1400" spc="-135" dirty="0">
                <a:latin typeface="+mn-ea"/>
                <a:cs typeface="Gulim"/>
              </a:rPr>
              <a:t>를 제공하여</a:t>
            </a:r>
            <a:r>
              <a:rPr lang="ko-KR" altLang="en-US" sz="1400" dirty="0" smtClean="0">
                <a:latin typeface="+mn-ea"/>
                <a:cs typeface="Gulim"/>
              </a:rPr>
              <a:t> </a:t>
            </a:r>
            <a:r>
              <a:rPr lang="en-US" altLang="ko-KR" sz="1400" dirty="0" smtClean="0">
                <a:latin typeface="+mn-ea"/>
                <a:cs typeface="Gulim"/>
              </a:rPr>
              <a:t>Python</a:t>
            </a:r>
            <a:r>
              <a:rPr lang="ko-KR" altLang="en-US" sz="1400" spc="-135" dirty="0">
                <a:latin typeface="+mn-ea"/>
                <a:cs typeface="Gulim"/>
              </a:rPr>
              <a:t>언어로  구현할 수 있는 </a:t>
            </a:r>
            <a:r>
              <a:rPr lang="ko-KR" altLang="en-US" sz="1400" spc="-135" dirty="0" smtClean="0">
                <a:latin typeface="+mn-ea"/>
                <a:cs typeface="Gulim"/>
              </a:rPr>
              <a:t>플랫폼인 </a:t>
            </a:r>
            <a:r>
              <a:rPr lang="en-US" altLang="ko-KR" sz="1400" b="1" dirty="0" err="1" smtClean="0">
                <a:latin typeface="+mn-ea"/>
                <a:cs typeface="Gulim"/>
              </a:rPr>
              <a:t>Pyspark</a:t>
            </a:r>
            <a:r>
              <a:rPr lang="en-US" altLang="ko-KR" sz="1400" b="1" dirty="0" smtClean="0">
                <a:latin typeface="+mn-ea"/>
                <a:cs typeface="Gulim"/>
              </a:rPr>
              <a:t> </a:t>
            </a:r>
            <a:r>
              <a:rPr lang="ko-KR" altLang="en-US" sz="1400" b="1" spc="-135" dirty="0">
                <a:latin typeface="+mn-ea"/>
                <a:cs typeface="Gulim"/>
              </a:rPr>
              <a:t>를 </a:t>
            </a:r>
            <a:r>
              <a:rPr lang="en-US" altLang="ko-KR" sz="1400" b="1" spc="-135" dirty="0">
                <a:latin typeface="+mn-ea"/>
                <a:cs typeface="Gulim"/>
              </a:rPr>
              <a:t> </a:t>
            </a:r>
            <a:r>
              <a:rPr lang="ko-KR" altLang="en-US" sz="1400" b="1" spc="-135" dirty="0">
                <a:latin typeface="+mn-ea"/>
                <a:cs typeface="Gulim"/>
              </a:rPr>
              <a:t>사용</a:t>
            </a:r>
            <a:r>
              <a:rPr lang="ko-KR" altLang="en-US" sz="1400" spc="-135" dirty="0">
                <a:latin typeface="+mn-ea"/>
                <a:cs typeface="Gulim"/>
              </a:rPr>
              <a:t>하여 </a:t>
            </a:r>
            <a:r>
              <a:rPr lang="ko-KR" altLang="en-US" sz="1400" spc="-135" dirty="0" smtClean="0">
                <a:latin typeface="+mn-ea"/>
                <a:cs typeface="Gulim"/>
              </a:rPr>
              <a:t>분석</a:t>
            </a:r>
            <a:endParaRPr lang="en-US" altLang="ko-KR" sz="1400" spc="-135" dirty="0" smtClean="0">
              <a:latin typeface="+mj-ea"/>
              <a:ea typeface="+mj-ea"/>
              <a:cs typeface="Gulim"/>
            </a:endParaRPr>
          </a:p>
        </p:txBody>
      </p:sp>
      <p:sp>
        <p:nvSpPr>
          <p:cNvPr id="18" name="object 3"/>
          <p:cNvSpPr txBox="1">
            <a:spLocks/>
          </p:cNvSpPr>
          <p:nvPr/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2.2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개발환경</a:t>
            </a:r>
            <a:endParaRPr kumimoji="0" 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4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2225402" cy="181772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5" name="Holder 7"/>
          <p:cNvSpPr txBox="1">
            <a:spLocks/>
          </p:cNvSpPr>
          <p:nvPr/>
        </p:nvSpPr>
        <p:spPr>
          <a:xfrm>
            <a:off x="9370314" y="6656984"/>
            <a:ext cx="3832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86000" y="1905000"/>
            <a:ext cx="5791201" cy="1600200"/>
            <a:chOff x="2286000" y="1905000"/>
            <a:chExt cx="5791201" cy="1600200"/>
          </a:xfrm>
        </p:grpSpPr>
        <p:grpSp>
          <p:nvGrpSpPr>
            <p:cNvPr id="2" name="그룹 11"/>
            <p:cNvGrpSpPr/>
            <p:nvPr/>
          </p:nvGrpSpPr>
          <p:grpSpPr>
            <a:xfrm>
              <a:off x="5029200" y="1981200"/>
              <a:ext cx="3048001" cy="1524000"/>
              <a:chOff x="3795485" y="2286000"/>
              <a:chExt cx="2757715" cy="1219200"/>
            </a:xfrm>
          </p:grpSpPr>
          <p:pic>
            <p:nvPicPr>
              <p:cNvPr id="13" name="Picture 2" descr="pyspark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-2020" t="5000" r="20739" b="15000"/>
              <a:stretch/>
            </p:blipFill>
            <p:spPr bwMode="auto">
              <a:xfrm>
                <a:off x="3795485" y="2286000"/>
                <a:ext cx="2481943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5800" y="3124200"/>
                <a:ext cx="2057400" cy="237392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2286000" y="1905000"/>
              <a:ext cx="2895600" cy="1531645"/>
              <a:chOff x="1447800" y="1821155"/>
              <a:chExt cx="2895600" cy="1531645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1447800" y="1905000"/>
                <a:ext cx="2895600" cy="1447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Picture 8" descr="http://cfile26.uf.tistory.com/image/24054B4A575E712D08F95F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9977" y="1821155"/>
                <a:ext cx="2420829" cy="128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3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0" name="object 3"/>
          <p:cNvSpPr txBox="1">
            <a:spLocks/>
          </p:cNvSpPr>
          <p:nvPr/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2.2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개발환경</a:t>
            </a:r>
            <a:endParaRPr kumimoji="0" 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3400" y="2743200"/>
            <a:ext cx="8763000" cy="12954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1" y="2819400"/>
            <a:ext cx="86868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그룹 14"/>
          <p:cNvGrpSpPr/>
          <p:nvPr/>
        </p:nvGrpSpPr>
        <p:grpSpPr>
          <a:xfrm>
            <a:off x="609600" y="1905000"/>
            <a:ext cx="1752600" cy="838200"/>
            <a:chOff x="457200" y="1066800"/>
            <a:chExt cx="2286000" cy="1185333"/>
          </a:xfrm>
        </p:grpSpPr>
        <p:pic>
          <p:nvPicPr>
            <p:cNvPr id="10" name="Picture 2" descr="pyspark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-2020" t="5000" r="20739" b="15000"/>
            <a:stretch/>
          </p:blipFill>
          <p:spPr bwMode="auto">
            <a:xfrm>
              <a:off x="457200" y="1066800"/>
              <a:ext cx="2133600" cy="11853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143000" y="1905000"/>
              <a:ext cx="1600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object 3"/>
          <p:cNvSpPr txBox="1"/>
          <p:nvPr/>
        </p:nvSpPr>
        <p:spPr>
          <a:xfrm>
            <a:off x="3657600" y="4191000"/>
            <a:ext cx="2286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ko-KR" sz="1200" dirty="0" smtClean="0">
                <a:solidFill>
                  <a:srgbClr val="205868"/>
                </a:solidFill>
                <a:latin typeface="Gulim"/>
                <a:cs typeface="Gulim"/>
              </a:rPr>
              <a:t>[</a:t>
            </a:r>
            <a:r>
              <a:rPr lang="en-US" altLang="ko-KR" sz="1200" dirty="0" err="1" smtClean="0">
                <a:solidFill>
                  <a:srgbClr val="205868"/>
                </a:solidFill>
                <a:latin typeface="Gulim"/>
                <a:cs typeface="Gulim"/>
              </a:rPr>
              <a:t>Jupyter</a:t>
            </a:r>
            <a:r>
              <a:rPr lang="en-US" altLang="ko-KR" sz="1200" dirty="0" smtClean="0">
                <a:solidFill>
                  <a:srgbClr val="205868"/>
                </a:solidFill>
                <a:latin typeface="Gulim"/>
                <a:cs typeface="Gulim"/>
              </a:rPr>
              <a:t> </a:t>
            </a:r>
            <a:r>
              <a:rPr lang="ko-KR" altLang="en-US" sz="1200" spc="-180" dirty="0" smtClean="0">
                <a:solidFill>
                  <a:srgbClr val="205868"/>
                </a:solidFill>
                <a:latin typeface="Gulim"/>
                <a:cs typeface="Gulim"/>
              </a:rPr>
              <a:t>위에서 </a:t>
            </a:r>
            <a:r>
              <a:rPr lang="en-US" altLang="ko-KR" sz="1200" dirty="0" err="1" smtClean="0">
                <a:solidFill>
                  <a:srgbClr val="205868"/>
                </a:solidFill>
                <a:latin typeface="Gulim"/>
                <a:cs typeface="Gulim"/>
              </a:rPr>
              <a:t>pyspark</a:t>
            </a:r>
            <a:r>
              <a:rPr lang="en-US" altLang="ko-KR" sz="1200" dirty="0" smtClean="0">
                <a:solidFill>
                  <a:srgbClr val="205868"/>
                </a:solidFill>
                <a:latin typeface="Gulim"/>
                <a:cs typeface="Gulim"/>
              </a:rPr>
              <a:t> </a:t>
            </a:r>
            <a:r>
              <a:rPr lang="ko-KR" altLang="en-US" sz="1200" spc="-180" dirty="0" smtClean="0">
                <a:solidFill>
                  <a:srgbClr val="205868"/>
                </a:solidFill>
                <a:latin typeface="Gulim"/>
                <a:cs typeface="Gulim"/>
              </a:rPr>
              <a:t>사용화면</a:t>
            </a:r>
            <a:r>
              <a:rPr lang="en-US" altLang="ko-KR" sz="1200" dirty="0" smtClean="0">
                <a:solidFill>
                  <a:srgbClr val="205868"/>
                </a:solidFill>
                <a:latin typeface="Gulim"/>
                <a:cs typeface="Gulim"/>
              </a:rPr>
              <a:t>]</a:t>
            </a:r>
            <a:endParaRPr lang="ko-KR" altLang="en-US" sz="1200" dirty="0">
              <a:solidFill>
                <a:srgbClr val="205868"/>
              </a:solidFill>
              <a:latin typeface="Gulim"/>
              <a:cs typeface="Guli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6" name="object 6"/>
          <p:cNvSpPr txBox="1"/>
          <p:nvPr/>
        </p:nvSpPr>
        <p:spPr>
          <a:xfrm>
            <a:off x="3048000" y="3962400"/>
            <a:ext cx="46482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  <a:buFontTx/>
              <a:buChar char="-"/>
              <a:tabLst>
                <a:tab pos="193675" algn="l"/>
              </a:tabLst>
            </a:pPr>
            <a:r>
              <a:rPr lang="ko-KR" altLang="en-US" sz="1400" b="1" spc="-135" dirty="0" smtClean="0">
                <a:latin typeface="+mn-ea"/>
                <a:cs typeface="Gulim"/>
              </a:rPr>
              <a:t>   웹에 데이터를 </a:t>
            </a:r>
            <a:r>
              <a:rPr lang="ko-KR" altLang="en-US" sz="1400" b="1" spc="-135" dirty="0">
                <a:latin typeface="+mn-ea"/>
                <a:cs typeface="Gulim"/>
              </a:rPr>
              <a:t>정보를 보여주기 위하여 </a:t>
            </a:r>
            <a:r>
              <a:rPr lang="ko-KR" altLang="en-US" sz="1400" b="1" spc="-135" dirty="0" smtClean="0">
                <a:latin typeface="+mn-ea"/>
                <a:cs typeface="Gulim"/>
              </a:rPr>
              <a:t>사용</a:t>
            </a:r>
            <a:endParaRPr lang="en-US" altLang="ko-KR" sz="1400" b="1" spc="-135" dirty="0" smtClean="0">
              <a:latin typeface="+mn-ea"/>
              <a:cs typeface="Gulim"/>
            </a:endParaRPr>
          </a:p>
          <a:p>
            <a:pPr marL="12700" marR="5080">
              <a:lnSpc>
                <a:spcPct val="150000"/>
              </a:lnSpc>
              <a:buFontTx/>
              <a:buChar char="-"/>
              <a:tabLst>
                <a:tab pos="193675" algn="l"/>
              </a:tabLst>
            </a:pPr>
            <a:r>
              <a:rPr lang="ko-KR" altLang="en-US" sz="1400" spc="-135" dirty="0" smtClean="0">
                <a:latin typeface="+mn-ea"/>
                <a:cs typeface="Gulim"/>
              </a:rPr>
              <a:t>	</a:t>
            </a:r>
            <a:r>
              <a:rPr lang="ko-KR" altLang="en-US" sz="1400" dirty="0" smtClean="0">
                <a:latin typeface="+mn-ea"/>
                <a:cs typeface="Gulim"/>
              </a:rPr>
              <a:t> </a:t>
            </a:r>
            <a:r>
              <a:rPr lang="en-US" altLang="ko-KR" sz="1400" dirty="0" smtClean="0">
                <a:latin typeface="+mn-ea"/>
                <a:cs typeface="Gulim"/>
              </a:rPr>
              <a:t>NoSQL </a:t>
            </a:r>
            <a:r>
              <a:rPr lang="ko-KR" altLang="en-US" sz="1400" spc="-135" dirty="0">
                <a:latin typeface="+mn-ea"/>
                <a:cs typeface="Gulim"/>
              </a:rPr>
              <a:t>데이터베이스의 </a:t>
            </a:r>
            <a:r>
              <a:rPr lang="en-US" altLang="ko-KR" sz="1400" spc="-135" dirty="0">
                <a:latin typeface="+mn-ea"/>
                <a:cs typeface="Gulim"/>
              </a:rPr>
              <a:t>Document </a:t>
            </a:r>
            <a:r>
              <a:rPr lang="ko-KR" altLang="en-US" sz="1400" spc="-135" dirty="0" smtClean="0">
                <a:latin typeface="+mn-ea"/>
                <a:cs typeface="Gulim"/>
              </a:rPr>
              <a:t>저장소 </a:t>
            </a:r>
            <a:endParaRPr lang="en-US" altLang="ko-KR" sz="1400" spc="-135" dirty="0" smtClean="0">
              <a:latin typeface="+mn-ea"/>
              <a:cs typeface="Gulim"/>
            </a:endParaRPr>
          </a:p>
          <a:p>
            <a:pPr marL="12700" marR="5080">
              <a:lnSpc>
                <a:spcPct val="150000"/>
              </a:lnSpc>
              <a:tabLst>
                <a:tab pos="193675" algn="l"/>
              </a:tabLst>
            </a:pPr>
            <a:r>
              <a:rPr lang="en-US" altLang="ko-KR" sz="1400" spc="-135" dirty="0" smtClean="0">
                <a:latin typeface="+mn-ea"/>
                <a:cs typeface="Gulim"/>
              </a:rPr>
              <a:t>-    </a:t>
            </a:r>
            <a:r>
              <a:rPr lang="en-US" altLang="ko-KR" sz="1400" dirty="0" smtClean="0">
                <a:latin typeface="+mn-ea"/>
                <a:cs typeface="Gulim"/>
              </a:rPr>
              <a:t>BSON</a:t>
            </a:r>
            <a:r>
              <a:rPr lang="en-US" altLang="ko-KR" sz="1400" spc="-135" dirty="0" smtClean="0">
                <a:latin typeface="+mn-ea"/>
                <a:cs typeface="Gulim"/>
              </a:rPr>
              <a:t>(</a:t>
            </a:r>
            <a:r>
              <a:rPr lang="en-US" altLang="ko-KR" sz="1400" dirty="0" smtClean="0">
                <a:latin typeface="+mn-ea"/>
                <a:cs typeface="Gulim"/>
              </a:rPr>
              <a:t>Binary</a:t>
            </a:r>
            <a:r>
              <a:rPr lang="en-US" altLang="ko-KR" sz="1400" spc="-135" dirty="0" smtClean="0">
                <a:latin typeface="+mn-ea"/>
                <a:cs typeface="Gulim"/>
              </a:rPr>
              <a:t> JSON) </a:t>
            </a:r>
            <a:r>
              <a:rPr lang="ko-KR" altLang="en-US" sz="1400" spc="-135" dirty="0">
                <a:latin typeface="+mn-ea"/>
                <a:cs typeface="Gulim"/>
              </a:rPr>
              <a:t>형태의 문서로 </a:t>
            </a:r>
            <a:r>
              <a:rPr lang="ko-KR" altLang="en-US" sz="1400" spc="-135" dirty="0" smtClean="0">
                <a:latin typeface="+mn-ea"/>
                <a:cs typeface="Gulim"/>
              </a:rPr>
              <a:t>저장</a:t>
            </a:r>
            <a:endParaRPr lang="en-US" altLang="ko-KR" sz="1400" spc="-135" dirty="0" smtClean="0">
              <a:latin typeface="+mn-ea"/>
              <a:cs typeface="Gulim"/>
            </a:endParaRPr>
          </a:p>
          <a:p>
            <a:pPr marL="12700" marR="5080">
              <a:lnSpc>
                <a:spcPct val="150000"/>
              </a:lnSpc>
              <a:tabLst>
                <a:tab pos="193675" algn="l"/>
              </a:tabLst>
            </a:pPr>
            <a:r>
              <a:rPr lang="en-US" altLang="ko-KR" sz="1400" spc="-135" dirty="0" smtClean="0">
                <a:latin typeface="+mn-ea"/>
                <a:cs typeface="Gulim"/>
              </a:rPr>
              <a:t>-    </a:t>
            </a:r>
            <a:r>
              <a:rPr lang="ko-KR" altLang="en-US" sz="1400" spc="-135" dirty="0" smtClean="0">
                <a:latin typeface="+mn-ea"/>
                <a:cs typeface="Gulim"/>
              </a:rPr>
              <a:t>자바스크립트 </a:t>
            </a:r>
            <a:r>
              <a:rPr lang="ko-KR" altLang="en-US" sz="1400" spc="-135" dirty="0" err="1" smtClean="0">
                <a:latin typeface="+mn-ea"/>
                <a:cs typeface="Gulim"/>
              </a:rPr>
              <a:t>앱을</a:t>
            </a:r>
            <a:r>
              <a:rPr lang="ko-KR" altLang="en-US" sz="1400" spc="-135" dirty="0" smtClean="0">
                <a:latin typeface="+mn-ea"/>
                <a:cs typeface="Gulim"/>
              </a:rPr>
              <a:t> </a:t>
            </a:r>
            <a:r>
              <a:rPr lang="ko-KR" altLang="en-US" sz="1400" spc="-135" dirty="0">
                <a:latin typeface="+mn-ea"/>
                <a:cs typeface="Gulim"/>
              </a:rPr>
              <a:t>위해 간편하고 편리한 인터페이스를 </a:t>
            </a:r>
            <a:r>
              <a:rPr lang="ko-KR" altLang="en-US" sz="1400" spc="-135" dirty="0" smtClean="0">
                <a:latin typeface="+mn-ea"/>
                <a:cs typeface="Gulim"/>
              </a:rPr>
              <a:t>제공</a:t>
            </a:r>
            <a:endParaRPr lang="ko-KR" altLang="en-US" sz="1400" spc="-135" dirty="0">
              <a:latin typeface="+mn-ea"/>
              <a:cs typeface="Gulim"/>
            </a:endParaRPr>
          </a:p>
        </p:txBody>
      </p:sp>
      <p:sp>
        <p:nvSpPr>
          <p:cNvPr id="15" name="object 3"/>
          <p:cNvSpPr txBox="1">
            <a:spLocks/>
          </p:cNvSpPr>
          <p:nvPr/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2.2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개발환경</a:t>
            </a:r>
            <a:endParaRPr kumimoji="0" 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3400" y="2819400"/>
            <a:ext cx="8763000" cy="31242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6" descr="mongodb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299" t="25994" r="29507" b="28935"/>
          <a:stretch/>
        </p:blipFill>
        <p:spPr bwMode="auto">
          <a:xfrm>
            <a:off x="3200400" y="1371600"/>
            <a:ext cx="3429000" cy="20126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3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0" name="object 3"/>
          <p:cNvSpPr txBox="1">
            <a:spLocks/>
          </p:cNvSpPr>
          <p:nvPr/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2.2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개발환경</a:t>
            </a:r>
            <a:endParaRPr kumimoji="0" 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76600" y="990600"/>
            <a:ext cx="3581400" cy="5410200"/>
            <a:chOff x="3581400" y="838200"/>
            <a:chExt cx="3581400" cy="5410200"/>
          </a:xfrm>
        </p:grpSpPr>
        <p:sp>
          <p:nvSpPr>
            <p:cNvPr id="9" name="직사각형 8"/>
            <p:cNvSpPr/>
            <p:nvPr/>
          </p:nvSpPr>
          <p:spPr>
            <a:xfrm>
              <a:off x="3581400" y="838200"/>
              <a:ext cx="3581400" cy="541020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/>
            <a:srcRect b="2817"/>
            <a:stretch>
              <a:fillRect/>
            </a:stretch>
          </p:blipFill>
          <p:spPr bwMode="auto">
            <a:xfrm>
              <a:off x="3657600" y="914401"/>
              <a:ext cx="3448050" cy="525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4" name="Picture 6" descr="mongodb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179" t="36232" r="31427" b="34759"/>
          <a:stretch/>
        </p:blipFill>
        <p:spPr bwMode="auto">
          <a:xfrm>
            <a:off x="762000" y="1066800"/>
            <a:ext cx="1905000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6" name="object 6"/>
          <p:cNvSpPr txBox="1"/>
          <p:nvPr/>
        </p:nvSpPr>
        <p:spPr>
          <a:xfrm>
            <a:off x="2209800" y="4267200"/>
            <a:ext cx="64770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lang="en-US" altLang="ko-KR" sz="1400" b="1" spc="-135" dirty="0" smtClean="0">
                <a:latin typeface="+mn-ea"/>
                <a:cs typeface="Gulim"/>
              </a:rPr>
              <a:t>-</a:t>
            </a:r>
            <a:r>
              <a:rPr lang="ko-KR" altLang="en-US" sz="1400" b="1" spc="-135" dirty="0" smtClean="0">
                <a:latin typeface="+mn-ea"/>
                <a:cs typeface="Gulim"/>
              </a:rPr>
              <a:t>     편리성을 위해  </a:t>
            </a:r>
            <a:r>
              <a:rPr lang="en-US" altLang="ko-KR" sz="1400" b="1" dirty="0" err="1" smtClean="0">
                <a:latin typeface="+mn-ea"/>
                <a:cs typeface="Gulim"/>
              </a:rPr>
              <a:t>Jupyter Notebook</a:t>
            </a:r>
            <a:r>
              <a:rPr lang="ko-KR" altLang="en-US" sz="1400" b="1" spc="-135" dirty="0" err="1" smtClean="0">
                <a:latin typeface="+mn-ea"/>
                <a:cs typeface="Gulim"/>
              </a:rPr>
              <a:t>에서</a:t>
            </a:r>
            <a:r>
              <a:rPr lang="ko-KR" altLang="en-US" sz="1400" b="1" dirty="0" err="1" smtClean="0">
                <a:latin typeface="+mn-ea"/>
                <a:cs typeface="Gulim"/>
              </a:rPr>
              <a:t> </a:t>
            </a:r>
            <a:r>
              <a:rPr lang="en-US" altLang="ko-KR" sz="1400" b="1" dirty="0" err="1" smtClean="0">
                <a:latin typeface="+mn-ea"/>
                <a:cs typeface="Gulim"/>
              </a:rPr>
              <a:t>pyspark</a:t>
            </a:r>
            <a:r>
              <a:rPr lang="ko-KR" altLang="en-US" sz="1400" b="1" spc="-135" dirty="0" smtClean="0">
                <a:latin typeface="+mn-ea"/>
                <a:cs typeface="Gulim"/>
              </a:rPr>
              <a:t>을 사용하여 분석 수행</a:t>
            </a:r>
            <a:endParaRPr lang="en-US" altLang="ko-KR" sz="1400" b="1" spc="-135" dirty="0" smtClean="0">
              <a:latin typeface="+mn-ea"/>
              <a:cs typeface="Gulim"/>
            </a:endParaRPr>
          </a:p>
          <a:p>
            <a:pPr marL="12700" marR="5080">
              <a:lnSpc>
                <a:spcPct val="150000"/>
              </a:lnSpc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ko-KR" altLang="en-US" sz="1400" spc="-135" dirty="0" smtClean="0">
                <a:latin typeface="+mn-ea"/>
                <a:cs typeface="Gulim"/>
              </a:rPr>
              <a:t>     오픈 소스 웹 애플리케이션</a:t>
            </a:r>
            <a:r>
              <a:rPr lang="en-US" altLang="ko-KR" sz="1400" spc="-135" dirty="0" smtClean="0">
                <a:latin typeface="+mn-ea"/>
                <a:cs typeface="Gulim"/>
              </a:rPr>
              <a:t>,</a:t>
            </a:r>
            <a:r>
              <a:rPr lang="ko-KR" altLang="en-US" sz="1400" spc="-135" dirty="0" smtClean="0">
                <a:latin typeface="+mn-ea"/>
                <a:cs typeface="Gulim"/>
              </a:rPr>
              <a:t> 라이브 코드</a:t>
            </a:r>
            <a:r>
              <a:rPr lang="en-US" altLang="ko-KR" sz="1400" spc="-135" dirty="0" smtClean="0">
                <a:latin typeface="+mn-ea"/>
                <a:cs typeface="Gulim"/>
              </a:rPr>
              <a:t>, </a:t>
            </a:r>
            <a:r>
              <a:rPr lang="ko-KR" altLang="en-US" sz="1400" spc="-135" dirty="0" smtClean="0">
                <a:latin typeface="+mn-ea"/>
                <a:cs typeface="Gulim"/>
              </a:rPr>
              <a:t>등식</a:t>
            </a:r>
            <a:r>
              <a:rPr lang="en-US" altLang="ko-KR" sz="1400" spc="-135" dirty="0" smtClean="0">
                <a:latin typeface="+mn-ea"/>
                <a:cs typeface="Gulim"/>
              </a:rPr>
              <a:t>, </a:t>
            </a:r>
            <a:r>
              <a:rPr lang="ko-KR" altLang="en-US" sz="1400" spc="-135" dirty="0" smtClean="0">
                <a:latin typeface="+mn-ea"/>
                <a:cs typeface="Gulim"/>
              </a:rPr>
              <a:t>시각화와 설명을 위한 텍스트 등 문서 만들고 공유</a:t>
            </a:r>
            <a:endParaRPr lang="en-US" altLang="ko-KR" sz="1400" spc="-135" dirty="0" smtClean="0">
              <a:latin typeface="+mn-ea"/>
              <a:cs typeface="Gulim"/>
            </a:endParaRPr>
          </a:p>
          <a:p>
            <a:pPr marL="12700" marR="5080"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Gulim"/>
              </a:rPr>
              <a:t>-</a:t>
            </a:r>
            <a:r>
              <a:rPr lang="ko-KR" altLang="en-US" sz="1400" dirty="0" smtClean="0">
                <a:latin typeface="+mn-ea"/>
                <a:cs typeface="Gulim"/>
              </a:rPr>
              <a:t>    </a:t>
            </a:r>
            <a:r>
              <a:rPr lang="en-US" altLang="ko-KR" sz="1400" dirty="0" smtClean="0">
                <a:latin typeface="+mn-ea"/>
                <a:cs typeface="Gulim"/>
              </a:rPr>
              <a:t>Python</a:t>
            </a:r>
            <a:r>
              <a:rPr lang="ko-KR" altLang="en-US" sz="1400" spc="-135" dirty="0" smtClean="0">
                <a:latin typeface="+mn-ea"/>
                <a:cs typeface="Gulim"/>
              </a:rPr>
              <a:t>코드와 실행하여 나온 결과가 담긴 문서를 작성하고 공유 가능</a:t>
            </a:r>
            <a:endParaRPr lang="en-US" altLang="ko-KR" sz="1400" spc="-135" dirty="0" smtClean="0">
              <a:latin typeface="+mn-ea"/>
              <a:cs typeface="Gulim"/>
            </a:endParaRPr>
          </a:p>
          <a:p>
            <a:pPr marL="193675" marR="249554" indent="-181610">
              <a:lnSpc>
                <a:spcPct val="150000"/>
              </a:lnSpc>
              <a:tabLst>
                <a:tab pos="193675" algn="l"/>
              </a:tabLst>
            </a:pPr>
            <a:r>
              <a:rPr lang="en-US" altLang="ko-KR" sz="1400" spc="-135" dirty="0" smtClean="0">
                <a:latin typeface="+mn-ea"/>
                <a:cs typeface="Gulim"/>
              </a:rPr>
              <a:t>-   </a:t>
            </a:r>
            <a:r>
              <a:rPr lang="en-US" altLang="ko-KR" sz="1400" dirty="0" smtClean="0">
                <a:latin typeface="+mn-ea"/>
                <a:cs typeface="Gulim"/>
              </a:rPr>
              <a:t>  Big data</a:t>
            </a:r>
            <a:r>
              <a:rPr lang="ko-KR" altLang="en-US" sz="1400" spc="-135" dirty="0" smtClean="0">
                <a:latin typeface="+mn-ea"/>
                <a:cs typeface="Gulim"/>
              </a:rPr>
              <a:t>를 처리하는 </a:t>
            </a:r>
            <a:r>
              <a:rPr lang="en-US" altLang="ko-KR" sz="1400" dirty="0" err="1" smtClean="0">
                <a:latin typeface="+mn-ea"/>
                <a:cs typeface="Gulim"/>
              </a:rPr>
              <a:t>Apach</a:t>
            </a:r>
            <a:r>
              <a:rPr lang="en-US" altLang="ko-KR" sz="1400" dirty="0" smtClean="0">
                <a:latin typeface="+mn-ea"/>
                <a:cs typeface="Gulim"/>
              </a:rPr>
              <a:t> Spark</a:t>
            </a:r>
            <a:r>
              <a:rPr lang="ko-KR" altLang="en-US" sz="1400" spc="-135" dirty="0" smtClean="0">
                <a:latin typeface="+mn-ea"/>
                <a:cs typeface="Gulim"/>
              </a:rPr>
              <a:t>와 함께 사용이 가능</a:t>
            </a:r>
            <a:endParaRPr lang="en-US" altLang="ko-KR" sz="1400" spc="-135" dirty="0" smtClean="0">
              <a:latin typeface="+mn-ea"/>
              <a:cs typeface="Gulim"/>
            </a:endParaRPr>
          </a:p>
        </p:txBody>
      </p:sp>
      <p:sp>
        <p:nvSpPr>
          <p:cNvPr id="14" name="object 3"/>
          <p:cNvSpPr txBox="1">
            <a:spLocks/>
          </p:cNvSpPr>
          <p:nvPr/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2.2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개발환경</a:t>
            </a:r>
            <a:endParaRPr kumimoji="0" 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3400" y="2819400"/>
            <a:ext cx="8763000" cy="31242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9778" t="40000"/>
          <a:stretch/>
        </p:blipFill>
        <p:spPr bwMode="auto">
          <a:xfrm>
            <a:off x="3810000" y="1296501"/>
            <a:ext cx="2209800" cy="22257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43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r="6195" b="11667"/>
          <a:stretch>
            <a:fillRect/>
          </a:stretch>
        </p:blipFill>
        <p:spPr bwMode="auto">
          <a:xfrm>
            <a:off x="609600" y="19050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3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0" name="object 3"/>
          <p:cNvSpPr txBox="1">
            <a:spLocks/>
          </p:cNvSpPr>
          <p:nvPr/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2.2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개발환경</a:t>
            </a:r>
            <a:endParaRPr kumimoji="0" 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3400" y="1828800"/>
            <a:ext cx="8763000" cy="45720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관련 이미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552" t="44078" r="4161" b="4568"/>
          <a:stretch/>
        </p:blipFill>
        <p:spPr bwMode="auto">
          <a:xfrm>
            <a:off x="533400" y="838200"/>
            <a:ext cx="914400" cy="95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6" name="object 6"/>
          <p:cNvSpPr txBox="1"/>
          <p:nvPr/>
        </p:nvSpPr>
        <p:spPr>
          <a:xfrm>
            <a:off x="2071130" y="4114800"/>
            <a:ext cx="7072869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ko-KR" altLang="en-US" sz="1400" spc="-135" dirty="0" smtClean="0">
                <a:latin typeface="+mn-ea"/>
                <a:cs typeface="Gulim"/>
              </a:rPr>
              <a:t>   </a:t>
            </a:r>
            <a:r>
              <a:rPr lang="ko-KR" altLang="en-US" sz="1400" b="1" dirty="0" smtClean="0">
                <a:latin typeface="+mn-ea"/>
                <a:cs typeface="Gulim"/>
              </a:rPr>
              <a:t> </a:t>
            </a:r>
            <a:r>
              <a:rPr lang="en-US" altLang="ko-KR" sz="1400" b="1" dirty="0" smtClean="0">
                <a:latin typeface="+mn-ea"/>
                <a:cs typeface="Gulim"/>
              </a:rPr>
              <a:t>Python</a:t>
            </a:r>
            <a:r>
              <a:rPr lang="ko-KR" altLang="en-US" sz="1400" b="1" spc="-135" dirty="0">
                <a:latin typeface="+mn-ea"/>
                <a:cs typeface="Gulim"/>
              </a:rPr>
              <a:t>으로 정보를 제공할 웹 페이지를 구현하기 위하여 </a:t>
            </a:r>
            <a:r>
              <a:rPr lang="ko-KR" altLang="en-US" sz="1400" b="1" spc="-135" dirty="0" smtClean="0">
                <a:latin typeface="+mn-ea"/>
                <a:cs typeface="Gulim"/>
              </a:rPr>
              <a:t>사용</a:t>
            </a:r>
            <a:endParaRPr lang="en-US" altLang="ko-KR" sz="1400" b="1" spc="-135" dirty="0" smtClean="0">
              <a:latin typeface="+mn-ea"/>
              <a:cs typeface="Gulim"/>
            </a:endParaRPr>
          </a:p>
          <a:p>
            <a:pPr marL="12700" marR="5080">
              <a:lnSpc>
                <a:spcPct val="150000"/>
              </a:lnSpc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ko-KR" altLang="en-US" sz="1400" spc="-135" dirty="0" smtClean="0">
                <a:latin typeface="+mn-ea"/>
                <a:cs typeface="Gulim"/>
              </a:rPr>
              <a:t>     </a:t>
            </a:r>
            <a:r>
              <a:rPr lang="en-US" altLang="ko-KR" sz="1400" spc="-135" dirty="0" smtClean="0">
                <a:latin typeface="+mn-ea"/>
                <a:cs typeface="Gulim"/>
              </a:rPr>
              <a:t>WSGI </a:t>
            </a:r>
            <a:r>
              <a:rPr lang="ko-KR" altLang="en-US" sz="1400" spc="-135" dirty="0" smtClean="0">
                <a:latin typeface="+mn-ea"/>
                <a:cs typeface="Gulim"/>
              </a:rPr>
              <a:t>마이크로 프레임 워크 </a:t>
            </a:r>
            <a:endParaRPr lang="en-US" altLang="ko-KR" sz="1400" spc="-135" dirty="0" smtClean="0">
              <a:latin typeface="+mn-ea"/>
              <a:cs typeface="Gulim"/>
            </a:endParaRPr>
          </a:p>
          <a:p>
            <a:pPr marL="12700" marR="5080">
              <a:lnSpc>
                <a:spcPct val="150000"/>
              </a:lnSpc>
            </a:pPr>
            <a:r>
              <a:rPr lang="en-US" altLang="ko-KR" sz="1400" spc="-135" dirty="0" smtClean="0">
                <a:latin typeface="+mn-ea"/>
                <a:cs typeface="Gulim"/>
              </a:rPr>
              <a:t>         *  WSGI</a:t>
            </a:r>
            <a:r>
              <a:rPr lang="ko-KR" altLang="en-US" sz="1400" spc="-135" dirty="0" smtClean="0">
                <a:latin typeface="+mn-ea"/>
                <a:cs typeface="Gulim"/>
              </a:rPr>
              <a:t> </a:t>
            </a:r>
            <a:r>
              <a:rPr lang="en-US" altLang="ko-KR" sz="1400" spc="-135" dirty="0" smtClean="0">
                <a:latin typeface="+mn-ea"/>
                <a:cs typeface="Gulim"/>
              </a:rPr>
              <a:t>: </a:t>
            </a:r>
            <a:r>
              <a:rPr lang="en-US" altLang="ko-KR" sz="1400" dirty="0" smtClean="0">
                <a:latin typeface="+mn-ea"/>
                <a:cs typeface="Gulim"/>
              </a:rPr>
              <a:t>Web Server Gateway Interface</a:t>
            </a:r>
            <a:r>
              <a:rPr lang="ko-KR" altLang="en-US" sz="1400" spc="-135" dirty="0" smtClean="0">
                <a:latin typeface="+mn-ea"/>
                <a:cs typeface="Gulim"/>
              </a:rPr>
              <a:t>로 서버가 웹 어플리케이션과 통신하기 위한 </a:t>
            </a:r>
            <a:r>
              <a:rPr lang="en-US" altLang="ko-KR" sz="1400" dirty="0" smtClean="0">
                <a:latin typeface="+mn-ea"/>
                <a:cs typeface="Gulim"/>
              </a:rPr>
              <a:t>Interface</a:t>
            </a:r>
          </a:p>
          <a:p>
            <a:pPr marL="12700" marR="5080">
              <a:lnSpc>
                <a:spcPct val="150000"/>
              </a:lnSpc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ko-KR" altLang="en-US" sz="1400" spc="-135" dirty="0" smtClean="0">
                <a:latin typeface="+mn-ea"/>
                <a:cs typeface="Gulim"/>
              </a:rPr>
              <a:t>     최소한의 기능만을 제공하여 아주 유연하게 어플리케이션 작성이 가능</a:t>
            </a:r>
            <a:endParaRPr lang="en-US" altLang="ko-KR" sz="1400" spc="-135" dirty="0" smtClean="0">
              <a:latin typeface="+mn-ea"/>
              <a:cs typeface="Gulim"/>
            </a:endParaRPr>
          </a:p>
        </p:txBody>
      </p:sp>
      <p:sp>
        <p:nvSpPr>
          <p:cNvPr id="14" name="object 3"/>
          <p:cNvSpPr txBox="1">
            <a:spLocks/>
          </p:cNvSpPr>
          <p:nvPr/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2.2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개발환경</a:t>
            </a:r>
            <a:endParaRPr kumimoji="0" 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3400" y="2819400"/>
            <a:ext cx="8763000" cy="31242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0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52600"/>
            <a:ext cx="2999262" cy="16377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75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lang="en-US" spc="80" dirty="0"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2.3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개발 환경 구축</a:t>
            </a:r>
            <a:endParaRPr kumimoji="0" lang="ko-KR" alt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2362200" y="4038600"/>
            <a:ext cx="5997956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  <a:tabLst>
                <a:tab pos="193675" algn="l"/>
              </a:tabLst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ko-KR" altLang="en-US" sz="1400" spc="-135" dirty="0">
                <a:latin typeface="+mn-ea"/>
                <a:cs typeface="Gulim"/>
              </a:rPr>
              <a:t>	</a:t>
            </a:r>
            <a:r>
              <a:rPr lang="ko-KR" altLang="en-US" sz="1400" spc="-135" dirty="0" smtClean="0">
                <a:latin typeface="+mn-ea"/>
                <a:cs typeface="Gulim"/>
              </a:rPr>
              <a:t>간소화된 </a:t>
            </a:r>
            <a:r>
              <a:rPr lang="en-US" altLang="ko-KR" sz="1400" dirty="0" smtClean="0">
                <a:latin typeface="+mn-ea"/>
                <a:cs typeface="Gulim"/>
              </a:rPr>
              <a:t>Virtual Machine </a:t>
            </a:r>
            <a:r>
              <a:rPr lang="ko-KR" altLang="en-US" sz="1400" spc="-135" dirty="0" smtClean="0">
                <a:latin typeface="+mn-ea"/>
                <a:cs typeface="Gulim"/>
              </a:rPr>
              <a:t>환경 </a:t>
            </a:r>
            <a:r>
              <a:rPr lang="ko-KR" altLang="en-US" sz="1400" spc="-135" dirty="0">
                <a:latin typeface="+mn-ea"/>
                <a:cs typeface="Gulim"/>
              </a:rPr>
              <a:t>관리 서비스</a:t>
            </a:r>
            <a:endParaRPr lang="en-US" altLang="ko-KR" sz="1400" spc="-135" dirty="0">
              <a:latin typeface="+mn-ea"/>
              <a:cs typeface="Gulim"/>
            </a:endParaRPr>
          </a:p>
          <a:p>
            <a:pPr marL="12700" marR="5080">
              <a:lnSpc>
                <a:spcPct val="150000"/>
              </a:lnSpc>
              <a:tabLst>
                <a:tab pos="193675" algn="l"/>
              </a:tabLst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en-US" altLang="ko-KR" sz="1400" spc="-135" dirty="0">
                <a:latin typeface="+mn-ea"/>
                <a:cs typeface="Gulim"/>
              </a:rPr>
              <a:t>	</a:t>
            </a:r>
            <a:r>
              <a:rPr lang="ko-KR" altLang="en-US" sz="1400" spc="-135" dirty="0">
                <a:latin typeface="+mn-ea"/>
                <a:cs typeface="Gulim"/>
              </a:rPr>
              <a:t>가상화 기술을 사용자로 </a:t>
            </a:r>
            <a:r>
              <a:rPr lang="ko-KR" altLang="en-US" sz="1400" spc="-135" dirty="0" smtClean="0">
                <a:latin typeface="+mn-ea"/>
                <a:cs typeface="Gulim"/>
              </a:rPr>
              <a:t>하여금 </a:t>
            </a:r>
            <a:r>
              <a:rPr lang="ko-KR" altLang="en-US" sz="1400" spc="-135" dirty="0">
                <a:latin typeface="+mn-ea"/>
                <a:cs typeface="Gulim"/>
              </a:rPr>
              <a:t>쓰기 쉽고</a:t>
            </a:r>
            <a:r>
              <a:rPr lang="en-US" altLang="ko-KR" sz="1400" spc="-135" dirty="0">
                <a:latin typeface="+mn-ea"/>
                <a:cs typeface="Gulim"/>
              </a:rPr>
              <a:t>, </a:t>
            </a:r>
            <a:r>
              <a:rPr lang="ko-KR" altLang="en-US" sz="1400" spc="-135" dirty="0">
                <a:latin typeface="+mn-ea"/>
                <a:cs typeface="Gulim"/>
              </a:rPr>
              <a:t>편하게 하여 개발 환경을 손쉽게 구축해주는 도구</a:t>
            </a:r>
          </a:p>
          <a:p>
            <a:pPr>
              <a:lnSpc>
                <a:spcPct val="150000"/>
              </a:lnSpc>
              <a:tabLst>
                <a:tab pos="193675" algn="l"/>
              </a:tabLst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ko-KR" altLang="en-US" sz="1400" spc="-135" dirty="0" smtClean="0">
                <a:latin typeface="+mn-ea"/>
                <a:cs typeface="Gulim"/>
              </a:rPr>
              <a:t>	 과거 구축했던 개발 및 운영 환경을 즉시 재현 가능</a:t>
            </a:r>
            <a:endParaRPr lang="en-US" altLang="ko-KR" sz="1400" spc="-135" dirty="0" smtClean="0">
              <a:latin typeface="+mn-ea"/>
              <a:cs typeface="Gulim"/>
            </a:endParaRPr>
          </a:p>
          <a:p>
            <a:pPr>
              <a:lnSpc>
                <a:spcPct val="150000"/>
              </a:lnSpc>
              <a:tabLst>
                <a:tab pos="193675" algn="l"/>
              </a:tabLst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ko-KR" altLang="en-US" sz="1400" spc="-135" dirty="0" smtClean="0">
                <a:latin typeface="+mn-ea"/>
                <a:cs typeface="Gulim"/>
              </a:rPr>
              <a:t>	 개발자가 만든 </a:t>
            </a:r>
            <a:r>
              <a:rPr lang="en-US" altLang="ko-KR" sz="1400" spc="-135" dirty="0" smtClean="0">
                <a:latin typeface="+mn-ea"/>
                <a:cs typeface="Gulim"/>
              </a:rPr>
              <a:t>VM </a:t>
            </a:r>
            <a:r>
              <a:rPr lang="ko-KR" altLang="en-US" sz="1400" spc="-135" dirty="0" smtClean="0">
                <a:latin typeface="+mn-ea"/>
                <a:cs typeface="Gulim"/>
              </a:rPr>
              <a:t>이미지를 다른 개발자들과 손쉽게 공유</a:t>
            </a:r>
            <a:endParaRPr lang="ko-KR" altLang="en-US" sz="1400" spc="-135" dirty="0">
              <a:latin typeface="+mn-ea"/>
              <a:cs typeface="Gulim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3400" y="2819400"/>
            <a:ext cx="8763000" cy="31242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374" y="1574783"/>
            <a:ext cx="2062701" cy="2062701"/>
          </a:xfrm>
          <a:prstGeom prst="rect">
            <a:avLst/>
          </a:prstGeom>
        </p:spPr>
      </p:pic>
      <p:sp>
        <p:nvSpPr>
          <p:cNvPr id="9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72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406" y="1219200"/>
            <a:ext cx="3867150" cy="552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600" dirty="0" smtClean="0">
                <a:latin typeface="Century Gothic"/>
                <a:cs typeface="Century Gothic"/>
              </a:rPr>
              <a:t>목차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5644" y="2590800"/>
            <a:ext cx="5019675" cy="366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0400" indent="-647700">
              <a:spcBef>
                <a:spcPts val="1440"/>
              </a:spcBef>
              <a:buAutoNum type="arabicPeriod"/>
              <a:tabLst>
                <a:tab pos="660400" algn="l"/>
                <a:tab pos="661035" algn="l"/>
              </a:tabLst>
            </a:pPr>
            <a:r>
              <a:rPr lang="ko-KR" altLang="en-US" sz="2400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분석배경</a:t>
            </a:r>
            <a:endParaRPr lang="en-US" altLang="en-US" sz="2400" spc="-5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660400" indent="-647700">
              <a:spcBef>
                <a:spcPts val="1440"/>
              </a:spcBef>
              <a:buFontTx/>
              <a:buAutoNum type="arabicPeriod"/>
              <a:tabLst>
                <a:tab pos="660400" algn="l"/>
                <a:tab pos="661035" algn="l"/>
              </a:tabLst>
            </a:pPr>
            <a:r>
              <a:rPr lang="ko-KR" altLang="en-US" sz="2400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</a:p>
          <a:p>
            <a:pPr marL="660400" indent="-647700">
              <a:spcBef>
                <a:spcPts val="1440"/>
              </a:spcBef>
              <a:buAutoNum type="arabicPeriod"/>
              <a:tabLst>
                <a:tab pos="660400" algn="l"/>
                <a:tab pos="661035" algn="l"/>
              </a:tabLst>
            </a:pPr>
            <a:r>
              <a:rPr lang="ko-KR" altLang="en-US" sz="2400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활용 데이터 정의</a:t>
            </a:r>
            <a:endParaRPr lang="en-US" altLang="ko-KR" sz="2400" spc="-5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660400" indent="-6477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660400" algn="l"/>
                <a:tab pos="661035" algn="l"/>
              </a:tabLst>
            </a:pPr>
            <a:r>
              <a:rPr lang="ko-KR" altLang="en-US" sz="2400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lang="en-US" altLang="ko-KR" sz="2400" spc="-5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660400" indent="-6477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660400" algn="l"/>
                <a:tab pos="661035" algn="l"/>
              </a:tabLst>
            </a:pPr>
            <a:r>
              <a:rPr lang="ko-KR" altLang="en-US" sz="2400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분석 결과</a:t>
            </a:r>
            <a:endParaRPr lang="en-US" altLang="ko-KR" sz="2400" spc="-5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660400" indent="-6477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660400" algn="l"/>
                <a:tab pos="661035" algn="l"/>
              </a:tabLst>
            </a:pPr>
            <a:r>
              <a:rPr lang="ko-KR" altLang="en-US" sz="2400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서비스 활용방안</a:t>
            </a:r>
            <a:endParaRPr lang="en-US" altLang="ko-KR" sz="2400" spc="-5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660400" indent="-6477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660400" algn="l"/>
                <a:tab pos="661035" algn="l"/>
              </a:tabLst>
            </a:pPr>
            <a:r>
              <a:rPr lang="ko-KR" altLang="en-US" sz="2400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기대효과</a:t>
            </a:r>
            <a:endParaRPr lang="en-US" altLang="ko-KR" sz="2400" spc="-5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lang="en-US" spc="80" dirty="0"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2.3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개발 환경 구축</a:t>
            </a:r>
            <a:endParaRPr kumimoji="0" lang="ko-KR" alt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2362200" y="4419600"/>
            <a:ext cx="6019800" cy="969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  <a:cs typeface="Gulim"/>
              </a:rPr>
              <a:t>-</a:t>
            </a:r>
            <a:r>
              <a:rPr lang="ko-KR" altLang="en-US" sz="1400" b="1" dirty="0" smtClean="0">
                <a:latin typeface="+mn-ea"/>
                <a:cs typeface="Gulim"/>
              </a:rPr>
              <a:t>   </a:t>
            </a:r>
            <a:r>
              <a:rPr lang="en-US" altLang="ko-KR" sz="1400" b="1" dirty="0" smtClean="0">
                <a:latin typeface="+mn-ea"/>
                <a:cs typeface="Gulim"/>
              </a:rPr>
              <a:t>Vagrant</a:t>
            </a:r>
            <a:r>
              <a:rPr lang="ko-KR" altLang="en-US" sz="1400" b="1" dirty="0" smtClean="0">
                <a:latin typeface="+mn-ea"/>
                <a:cs typeface="Gulim"/>
              </a:rPr>
              <a:t> </a:t>
            </a:r>
            <a:r>
              <a:rPr lang="ko-KR" altLang="en-US" sz="1400" b="1" spc="-135" dirty="0" smtClean="0">
                <a:latin typeface="+mn-ea"/>
                <a:cs typeface="Gulim"/>
              </a:rPr>
              <a:t>와  </a:t>
            </a:r>
            <a:r>
              <a:rPr lang="en-US" altLang="ko-KR" sz="1400" b="1" dirty="0" err="1" smtClean="0">
                <a:latin typeface="+mn-ea"/>
                <a:cs typeface="Gulim"/>
              </a:rPr>
              <a:t>VirtualBox</a:t>
            </a:r>
            <a:r>
              <a:rPr lang="ko-KR" altLang="en-US" sz="1400" b="1" spc="-135" dirty="0" smtClean="0">
                <a:latin typeface="+mn-ea"/>
                <a:cs typeface="Gulim"/>
              </a:rPr>
              <a:t>를  사용하여  서버 구축</a:t>
            </a:r>
            <a:endParaRPr lang="en-US" altLang="ko-KR" sz="1400" b="1" spc="-135" dirty="0">
              <a:latin typeface="+mn-ea"/>
              <a:cs typeface="Gulim"/>
            </a:endParaRPr>
          </a:p>
          <a:p>
            <a:pPr marL="12700" marR="5080">
              <a:lnSpc>
                <a:spcPct val="150000"/>
              </a:lnSpc>
            </a:pPr>
            <a:r>
              <a:rPr lang="en-US" altLang="ko-KR" sz="1400" spc="-135" dirty="0" smtClean="0">
                <a:latin typeface="+mn-ea"/>
                <a:cs typeface="Gulim"/>
              </a:rPr>
              <a:t>                    </a:t>
            </a:r>
            <a:r>
              <a:rPr lang="ko-KR" altLang="en-US" sz="1400" spc="-135" dirty="0" err="1" smtClean="0">
                <a:latin typeface="+mn-ea"/>
                <a:cs typeface="Gulim"/>
              </a:rPr>
              <a:t>ㆍ</a:t>
            </a:r>
            <a:r>
              <a:rPr lang="ko-KR" altLang="en-US" sz="1400" spc="-135" dirty="0" smtClean="0">
                <a:latin typeface="+mn-ea"/>
                <a:cs typeface="Gulim"/>
              </a:rPr>
              <a:t>   </a:t>
            </a:r>
            <a:r>
              <a:rPr lang="en-US" altLang="ko-KR" sz="1400" dirty="0" smtClean="0">
                <a:latin typeface="+mn-ea"/>
                <a:cs typeface="Gulim"/>
              </a:rPr>
              <a:t>Linux(</a:t>
            </a:r>
            <a:r>
              <a:rPr lang="en-US" altLang="ko-KR" sz="1400" dirty="0" err="1" smtClean="0">
                <a:latin typeface="+mn-ea"/>
                <a:cs typeface="Gulim"/>
              </a:rPr>
              <a:t>Ubuntu</a:t>
            </a:r>
            <a:r>
              <a:rPr lang="en-US" altLang="ko-KR" sz="1400" dirty="0" smtClean="0">
                <a:latin typeface="+mn-ea"/>
                <a:cs typeface="Gulim"/>
              </a:rPr>
              <a:t>) </a:t>
            </a:r>
            <a:r>
              <a:rPr lang="ko-KR" altLang="en-US" sz="1400" spc="-135" dirty="0" smtClean="0">
                <a:latin typeface="+mn-ea"/>
                <a:cs typeface="Gulim"/>
              </a:rPr>
              <a:t>환경 구축</a:t>
            </a:r>
            <a:endParaRPr lang="en-US" altLang="ko-KR" sz="1400" spc="-135" dirty="0" smtClean="0">
              <a:latin typeface="+mn-ea"/>
              <a:cs typeface="Gulim"/>
            </a:endParaRPr>
          </a:p>
          <a:p>
            <a:pPr marL="12700" marR="5080">
              <a:lnSpc>
                <a:spcPct val="150000"/>
              </a:lnSpc>
            </a:pPr>
            <a:r>
              <a:rPr lang="en-US" altLang="ko-KR" sz="1400" spc="-135" dirty="0" smtClean="0">
                <a:latin typeface="+mn-ea"/>
                <a:cs typeface="Gulim"/>
              </a:rPr>
              <a:t>                    </a:t>
            </a:r>
            <a:r>
              <a:rPr lang="ko-KR" altLang="en-US" sz="1400" spc="-135" dirty="0" err="1" smtClean="0">
                <a:latin typeface="+mn-ea"/>
                <a:cs typeface="Gulim"/>
              </a:rPr>
              <a:t>ㆍ</a:t>
            </a:r>
            <a:r>
              <a:rPr lang="en-US" altLang="ko-KR" sz="1400" spc="-135" dirty="0" smtClean="0">
                <a:latin typeface="+mn-ea"/>
                <a:cs typeface="Gulim"/>
              </a:rPr>
              <a:t> </a:t>
            </a:r>
            <a:r>
              <a:rPr lang="en-US" altLang="ko-KR" sz="1400" dirty="0" err="1" smtClean="0">
                <a:latin typeface="+mn-ea"/>
                <a:cs typeface="Gulim"/>
              </a:rPr>
              <a:t>Vagrantfile</a:t>
            </a:r>
            <a:r>
              <a:rPr lang="ko-KR" altLang="en-US" sz="1400" spc="-135" dirty="0" smtClean="0">
                <a:latin typeface="+mn-ea"/>
                <a:cs typeface="Gulim"/>
              </a:rPr>
              <a:t>을 사용하여 </a:t>
            </a:r>
            <a:r>
              <a:rPr lang="en-US" altLang="ko-KR" sz="1400" dirty="0" err="1" smtClean="0">
                <a:latin typeface="+mn-ea"/>
                <a:cs typeface="Gulim"/>
              </a:rPr>
              <a:t>Agile Data Science 2.0  Software </a:t>
            </a:r>
            <a:r>
              <a:rPr lang="en-US" altLang="ko-KR" sz="1400" spc="-135" dirty="0" smtClean="0">
                <a:latin typeface="+mn-ea"/>
                <a:cs typeface="Gulim"/>
              </a:rPr>
              <a:t> </a:t>
            </a:r>
            <a:r>
              <a:rPr lang="ko-KR" altLang="en-US" sz="1400" spc="-135" dirty="0" smtClean="0">
                <a:latin typeface="+mn-ea"/>
                <a:cs typeface="Gulim"/>
              </a:rPr>
              <a:t>환경 구축</a:t>
            </a:r>
            <a:endParaRPr lang="en-US" altLang="ko-KR" sz="1400" spc="-135" dirty="0" smtClean="0">
              <a:latin typeface="+mn-ea"/>
              <a:cs typeface="Gulim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3400" y="2819400"/>
            <a:ext cx="8763000" cy="31242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23499"/>
            <a:ext cx="2062701" cy="206270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86200" y="1981200"/>
            <a:ext cx="46482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823499"/>
            <a:ext cx="3750365" cy="2062701"/>
          </a:xfrm>
          <a:prstGeom prst="rect">
            <a:avLst/>
          </a:prstGeom>
        </p:spPr>
      </p:pic>
      <p:sp>
        <p:nvSpPr>
          <p:cNvPr id="11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/>
        </p:nvSpPr>
        <p:spPr>
          <a:xfrm>
            <a:off x="0" y="0"/>
            <a:ext cx="9905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1473" y="1063497"/>
            <a:ext cx="955040" cy="97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09"/>
              </a:lnSpc>
            </a:pPr>
            <a:r>
              <a:rPr sz="6600" smtClean="0">
                <a:solidFill>
                  <a:srgbClr val="E36C09"/>
                </a:solidFill>
                <a:latin typeface="Century Gothic"/>
                <a:cs typeface="Century Gothic"/>
              </a:rPr>
              <a:t>0</a:t>
            </a:r>
            <a:r>
              <a:rPr lang="en-US" sz="6600" dirty="0" smtClean="0">
                <a:solidFill>
                  <a:srgbClr val="E36C09"/>
                </a:solidFill>
                <a:latin typeface="Century Gothic"/>
                <a:cs typeface="Century Gothic"/>
              </a:rPr>
              <a:t>3</a:t>
            </a:r>
            <a:endParaRPr sz="6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071472" y="2042541"/>
            <a:ext cx="4262528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540"/>
              </a:lnSpc>
            </a:pPr>
            <a:r>
              <a:rPr lang="ko-KR" altLang="en-US" sz="4800" b="0" spc="-5" dirty="0" smtClean="0">
                <a:latin typeface="Century Gothic"/>
                <a:cs typeface="Century Gothic"/>
              </a:rPr>
              <a:t>활용 데이터 정의</a:t>
            </a:r>
            <a:endParaRPr lang="ko-KR" altLang="en-US" sz="4800" b="0" spc="-5" dirty="0">
              <a:latin typeface="Century Gothic"/>
              <a:cs typeface="Century Gothic"/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6096000" y="5065900"/>
            <a:ext cx="3733800" cy="42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3.1</a:t>
            </a:r>
            <a:r>
              <a:rPr lang="ko-KR" altLang="en-US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      </a:t>
            </a:r>
            <a:r>
              <a:rPr lang="ko-KR" altLang="en-US" sz="2000" spc="-215" dirty="0" smtClean="0">
                <a:solidFill>
                  <a:srgbClr val="FFFFFF"/>
                </a:solidFill>
                <a:latin typeface="+mn-ea"/>
                <a:cs typeface="Gulim"/>
              </a:rPr>
              <a:t>데이터 수집 및 활용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4262246"/>
            <a:ext cx="9906000" cy="127000"/>
          </a:xfrm>
          <a:custGeom>
            <a:avLst/>
            <a:gdLst/>
            <a:ahLst/>
            <a:cxnLst/>
            <a:rect l="l" t="t" r="r" b="b"/>
            <a:pathLst>
              <a:path w="9906000" h="127000">
                <a:moveTo>
                  <a:pt x="0" y="0"/>
                </a:moveTo>
                <a:lnTo>
                  <a:pt x="0" y="127000"/>
                </a:lnTo>
                <a:lnTo>
                  <a:pt x="9905999" y="12700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7"/>
          <p:cNvSpPr txBox="1"/>
          <p:nvPr/>
        </p:nvSpPr>
        <p:spPr>
          <a:xfrm>
            <a:off x="8360156" y="422783"/>
            <a:ext cx="154584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활용 데이터 정의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12" name="object 3"/>
          <p:cNvSpPr txBox="1">
            <a:spLocks/>
          </p:cNvSpPr>
          <p:nvPr/>
        </p:nvSpPr>
        <p:spPr>
          <a:xfrm>
            <a:off x="506374" y="320547"/>
            <a:ext cx="88932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3.1</a:t>
            </a:r>
            <a:r>
              <a:rPr kumimoji="0" lang="ko-KR" altLang="en-US" sz="18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데이터 수집 및 활용</a:t>
            </a:r>
            <a:endParaRPr kumimoji="0" lang="ko-KR" altLang="en-US" sz="18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3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14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066800"/>
            <a:ext cx="419758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9" name="직선 연결선 128"/>
          <p:cNvCxnSpPr/>
          <p:nvPr/>
        </p:nvCxnSpPr>
        <p:spPr>
          <a:xfrm rot="5400000">
            <a:off x="114300" y="3924300"/>
            <a:ext cx="838994" cy="794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그룹 183"/>
          <p:cNvGrpSpPr/>
          <p:nvPr/>
        </p:nvGrpSpPr>
        <p:grpSpPr>
          <a:xfrm>
            <a:off x="2754973" y="5410200"/>
            <a:ext cx="2655227" cy="879475"/>
            <a:chOff x="2297773" y="4759325"/>
            <a:chExt cx="2655227" cy="879475"/>
          </a:xfrm>
        </p:grpSpPr>
        <p:sp>
          <p:nvSpPr>
            <p:cNvPr id="156" name="object 72"/>
            <p:cNvSpPr/>
            <p:nvPr/>
          </p:nvSpPr>
          <p:spPr>
            <a:xfrm>
              <a:off x="2590800" y="4776216"/>
              <a:ext cx="761873" cy="8625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72"/>
            <p:cNvSpPr/>
            <p:nvPr/>
          </p:nvSpPr>
          <p:spPr>
            <a:xfrm>
              <a:off x="2438400" y="4776216"/>
              <a:ext cx="761873" cy="8625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74"/>
            <p:cNvSpPr txBox="1"/>
            <p:nvPr/>
          </p:nvSpPr>
          <p:spPr>
            <a:xfrm>
              <a:off x="2569045" y="5092572"/>
              <a:ext cx="293370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#</a:t>
              </a:r>
              <a:r>
                <a:rPr sz="700" b="1" spc="-80" dirty="0">
                  <a:solidFill>
                    <a:srgbClr val="4F6128"/>
                  </a:solidFill>
                  <a:latin typeface="Malgun Gothic"/>
                  <a:cs typeface="Malgun Gothic"/>
                </a:rPr>
                <a:t> </a:t>
              </a:r>
              <a:r>
                <a:rPr sz="700" b="1" spc="-10" dirty="0">
                  <a:solidFill>
                    <a:srgbClr val="4F6128"/>
                  </a:solidFill>
                  <a:latin typeface="Malgun Gothic"/>
                  <a:cs typeface="Malgun Gothic"/>
                </a:rPr>
                <a:t>Title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35" name="object 75"/>
            <p:cNvSpPr txBox="1"/>
            <p:nvPr/>
          </p:nvSpPr>
          <p:spPr>
            <a:xfrm>
              <a:off x="2569045" y="5199252"/>
              <a:ext cx="103505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36" name="object 76"/>
            <p:cNvSpPr txBox="1"/>
            <p:nvPr/>
          </p:nvSpPr>
          <p:spPr>
            <a:xfrm>
              <a:off x="2569045" y="5412613"/>
              <a:ext cx="103505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37" name="object 77"/>
            <p:cNvSpPr/>
            <p:nvPr/>
          </p:nvSpPr>
          <p:spPr>
            <a:xfrm>
              <a:off x="2297773" y="4759325"/>
              <a:ext cx="761872" cy="8625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78"/>
            <p:cNvSpPr txBox="1"/>
            <p:nvPr/>
          </p:nvSpPr>
          <p:spPr>
            <a:xfrm>
              <a:off x="2400186" y="5048122"/>
              <a:ext cx="42799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ko-KR" altLang="en-US" sz="700" dirty="0" err="1" smtClean="0">
                  <a:latin typeface="Malgun Gothic"/>
                  <a:cs typeface="Malgun Gothic"/>
                </a:rPr>
                <a:t>재밌어요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39" name="object 79"/>
            <p:cNvSpPr txBox="1"/>
            <p:nvPr/>
          </p:nvSpPr>
          <p:spPr>
            <a:xfrm>
              <a:off x="2400186" y="5154802"/>
              <a:ext cx="103505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40" name="object 82"/>
            <p:cNvSpPr txBox="1"/>
            <p:nvPr/>
          </p:nvSpPr>
          <p:spPr>
            <a:xfrm flipV="1">
              <a:off x="2362201" y="5324817"/>
              <a:ext cx="179476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41" name="object 82"/>
            <p:cNvSpPr txBox="1"/>
            <p:nvPr/>
          </p:nvSpPr>
          <p:spPr>
            <a:xfrm flipV="1">
              <a:off x="2438400" y="5430494"/>
              <a:ext cx="179476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42" name="object 18"/>
            <p:cNvSpPr txBox="1"/>
            <p:nvPr/>
          </p:nvSpPr>
          <p:spPr>
            <a:xfrm>
              <a:off x="3352800" y="5029200"/>
              <a:ext cx="1600200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altLang="ko-KR" sz="1100" dirty="0" smtClean="0">
                  <a:latin typeface="Gulim"/>
                  <a:cs typeface="Gulim"/>
                </a:rPr>
                <a:t>txt</a:t>
              </a:r>
              <a:r>
                <a:rPr lang="ko-KR" altLang="en-US" sz="1100" spc="-120" dirty="0" smtClean="0">
                  <a:latin typeface="Gulim"/>
                  <a:cs typeface="Gulim"/>
                </a:rPr>
                <a:t>파일</a:t>
              </a:r>
              <a:endParaRPr lang="ko-KR" altLang="en-US" sz="1100" spc="-120" dirty="0">
                <a:latin typeface="Gulim"/>
                <a:cs typeface="Gulim"/>
              </a:endParaRPr>
            </a:p>
          </p:txBody>
        </p:sp>
      </p:grpSp>
      <p:sp>
        <p:nvSpPr>
          <p:cNvPr id="143" name="object 18"/>
          <p:cNvSpPr txBox="1"/>
          <p:nvPr/>
        </p:nvSpPr>
        <p:spPr>
          <a:xfrm>
            <a:off x="5257800" y="4478923"/>
            <a:ext cx="32004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100" spc="-120" dirty="0" smtClean="0">
                <a:latin typeface="Gulim"/>
                <a:cs typeface="Gulim"/>
              </a:rPr>
              <a:t>1000</a:t>
            </a:r>
            <a:r>
              <a:rPr lang="en-US" altLang="ko-KR" sz="1100" dirty="0" smtClean="0">
                <a:latin typeface="Gulim"/>
                <a:cs typeface="Gulim"/>
              </a:rPr>
              <a:t>kybite</a:t>
            </a:r>
            <a:r>
              <a:rPr lang="ko-KR" altLang="en-US" sz="1100" spc="-120" dirty="0" smtClean="0">
                <a:latin typeface="Gulim"/>
                <a:cs typeface="Gulim"/>
              </a:rPr>
              <a:t>이상의 파일</a:t>
            </a:r>
            <a:endParaRPr lang="en-US" altLang="ko-KR" sz="1100" spc="-120" dirty="0">
              <a:latin typeface="Gulim"/>
              <a:cs typeface="Gulim"/>
            </a:endParaRPr>
          </a:p>
        </p:txBody>
      </p:sp>
      <p:cxnSp>
        <p:nvCxnSpPr>
          <p:cNvPr id="144" name="직선 연결선 143"/>
          <p:cNvCxnSpPr/>
          <p:nvPr/>
        </p:nvCxnSpPr>
        <p:spPr>
          <a:xfrm rot="5400000">
            <a:off x="8039100" y="3848100"/>
            <a:ext cx="838994" cy="794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bject 18"/>
          <p:cNvSpPr txBox="1"/>
          <p:nvPr/>
        </p:nvSpPr>
        <p:spPr>
          <a:xfrm>
            <a:off x="8229600" y="3183523"/>
            <a:ext cx="16002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1100" b="1" spc="-120" dirty="0" smtClean="0">
                <a:solidFill>
                  <a:schemeClr val="accent5">
                    <a:lumMod val="50000"/>
                  </a:schemeClr>
                </a:solidFill>
                <a:latin typeface="Gulim"/>
                <a:cs typeface="Gulim"/>
              </a:rPr>
              <a:t>약 </a:t>
            </a:r>
            <a:r>
              <a:rPr lang="en-US" altLang="ko-KR" sz="1100" b="1" spc="-120" dirty="0" smtClean="0">
                <a:solidFill>
                  <a:schemeClr val="accent5">
                    <a:lumMod val="50000"/>
                  </a:schemeClr>
                </a:solidFill>
                <a:latin typeface="Gulim"/>
                <a:cs typeface="Gulim"/>
              </a:rPr>
              <a:t>350</a:t>
            </a:r>
            <a:r>
              <a:rPr lang="ko-KR" altLang="en-US" sz="1100" b="1" spc="-120" dirty="0" smtClean="0">
                <a:solidFill>
                  <a:schemeClr val="accent5">
                    <a:lumMod val="50000"/>
                  </a:schemeClr>
                </a:solidFill>
                <a:latin typeface="Gulim"/>
                <a:cs typeface="Gulim"/>
              </a:rPr>
              <a:t>개의 영화 리뷰 데이터</a:t>
            </a:r>
          </a:p>
        </p:txBody>
      </p:sp>
      <p:grpSp>
        <p:nvGrpSpPr>
          <p:cNvPr id="180" name="그룹 179"/>
          <p:cNvGrpSpPr/>
          <p:nvPr/>
        </p:nvGrpSpPr>
        <p:grpSpPr>
          <a:xfrm>
            <a:off x="8001000" y="1676400"/>
            <a:ext cx="1224140" cy="1458086"/>
            <a:chOff x="7386460" y="1295400"/>
            <a:chExt cx="1224140" cy="1458086"/>
          </a:xfrm>
        </p:grpSpPr>
        <p:sp>
          <p:nvSpPr>
            <p:cNvPr id="145" name="object 90"/>
            <p:cNvSpPr/>
            <p:nvPr/>
          </p:nvSpPr>
          <p:spPr>
            <a:xfrm>
              <a:off x="7386460" y="1295400"/>
              <a:ext cx="1224140" cy="14580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78"/>
            <p:cNvSpPr txBox="1"/>
            <p:nvPr/>
          </p:nvSpPr>
          <p:spPr>
            <a:xfrm>
              <a:off x="7620000" y="1472184"/>
              <a:ext cx="42799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ko-KR" altLang="en-US" sz="700" dirty="0" err="1" smtClean="0">
                  <a:latin typeface="Malgun Gothic"/>
                  <a:cs typeface="Malgun Gothic"/>
                </a:rPr>
                <a:t>재밌어요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49" name="object 79"/>
            <p:cNvSpPr txBox="1"/>
            <p:nvPr/>
          </p:nvSpPr>
          <p:spPr>
            <a:xfrm>
              <a:off x="7620000" y="1578864"/>
              <a:ext cx="103505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50" name="object 82"/>
            <p:cNvSpPr txBox="1"/>
            <p:nvPr/>
          </p:nvSpPr>
          <p:spPr>
            <a:xfrm flipV="1">
              <a:off x="7582015" y="1748879"/>
              <a:ext cx="179476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51" name="object 82"/>
            <p:cNvSpPr txBox="1"/>
            <p:nvPr/>
          </p:nvSpPr>
          <p:spPr>
            <a:xfrm flipV="1">
              <a:off x="7658214" y="1854556"/>
              <a:ext cx="179476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52" name="object 78"/>
            <p:cNvSpPr txBox="1"/>
            <p:nvPr/>
          </p:nvSpPr>
          <p:spPr>
            <a:xfrm>
              <a:off x="7696200" y="2005584"/>
              <a:ext cx="42799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ko-KR" altLang="en-US" sz="700" dirty="0" smtClean="0">
                  <a:latin typeface="Malgun Gothic"/>
                  <a:cs typeface="Malgun Gothic"/>
                </a:rPr>
                <a:t>감동입니다</a:t>
              </a:r>
              <a:r>
                <a:rPr lang="en-US" altLang="ko-KR" sz="700" dirty="0" smtClean="0">
                  <a:latin typeface="Malgun Gothic"/>
                  <a:cs typeface="Malgun Gothic"/>
                </a:rPr>
                <a:t>.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53" name="object 79"/>
            <p:cNvSpPr txBox="1"/>
            <p:nvPr/>
          </p:nvSpPr>
          <p:spPr>
            <a:xfrm>
              <a:off x="7696200" y="2112264"/>
              <a:ext cx="103505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54" name="object 82"/>
            <p:cNvSpPr txBox="1"/>
            <p:nvPr/>
          </p:nvSpPr>
          <p:spPr>
            <a:xfrm flipV="1">
              <a:off x="7658215" y="2282279"/>
              <a:ext cx="179476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55" name="object 82"/>
            <p:cNvSpPr txBox="1"/>
            <p:nvPr/>
          </p:nvSpPr>
          <p:spPr>
            <a:xfrm flipV="1">
              <a:off x="7734414" y="2387956"/>
              <a:ext cx="179476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152400" y="2286000"/>
            <a:ext cx="1576831" cy="600936"/>
            <a:chOff x="404369" y="1811923"/>
            <a:chExt cx="1576831" cy="600936"/>
          </a:xfrm>
        </p:grpSpPr>
        <p:sp>
          <p:nvSpPr>
            <p:cNvPr id="159" name="object 12"/>
            <p:cNvSpPr/>
            <p:nvPr/>
          </p:nvSpPr>
          <p:spPr>
            <a:xfrm>
              <a:off x="404369" y="1984234"/>
              <a:ext cx="1576831" cy="428625"/>
            </a:xfrm>
            <a:custGeom>
              <a:avLst/>
              <a:gdLst/>
              <a:ahLst/>
              <a:cxnLst/>
              <a:rect l="l" t="t" r="r" b="b"/>
              <a:pathLst>
                <a:path w="1483995" h="428625">
                  <a:moveTo>
                    <a:pt x="1412494" y="0"/>
                  </a:moveTo>
                  <a:lnTo>
                    <a:pt x="71374" y="0"/>
                  </a:lnTo>
                  <a:lnTo>
                    <a:pt x="43612" y="5617"/>
                  </a:lnTo>
                  <a:lnTo>
                    <a:pt x="20923" y="20939"/>
                  </a:lnTo>
                  <a:lnTo>
                    <a:pt x="5615" y="43666"/>
                  </a:lnTo>
                  <a:lnTo>
                    <a:pt x="0" y="71500"/>
                  </a:lnTo>
                  <a:lnTo>
                    <a:pt x="0" y="357250"/>
                  </a:lnTo>
                  <a:lnTo>
                    <a:pt x="5615" y="385012"/>
                  </a:lnTo>
                  <a:lnTo>
                    <a:pt x="20923" y="407701"/>
                  </a:lnTo>
                  <a:lnTo>
                    <a:pt x="43612" y="423009"/>
                  </a:lnTo>
                  <a:lnTo>
                    <a:pt x="71374" y="428625"/>
                  </a:lnTo>
                  <a:lnTo>
                    <a:pt x="1412494" y="428625"/>
                  </a:lnTo>
                  <a:lnTo>
                    <a:pt x="1440255" y="423009"/>
                  </a:lnTo>
                  <a:lnTo>
                    <a:pt x="1462944" y="407701"/>
                  </a:lnTo>
                  <a:lnTo>
                    <a:pt x="1478252" y="385012"/>
                  </a:lnTo>
                  <a:lnTo>
                    <a:pt x="1483868" y="357250"/>
                  </a:lnTo>
                  <a:lnTo>
                    <a:pt x="1483868" y="71500"/>
                  </a:lnTo>
                  <a:lnTo>
                    <a:pt x="1478252" y="43666"/>
                  </a:lnTo>
                  <a:lnTo>
                    <a:pt x="1462944" y="20939"/>
                  </a:lnTo>
                  <a:lnTo>
                    <a:pt x="1440255" y="5617"/>
                  </a:lnTo>
                  <a:lnTo>
                    <a:pt x="1412494" y="0"/>
                  </a:lnTo>
                  <a:close/>
                </a:path>
              </a:pathLst>
            </a:custGeom>
            <a:solidFill>
              <a:srgbClr val="779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3"/>
            <p:cNvSpPr txBox="1"/>
            <p:nvPr/>
          </p:nvSpPr>
          <p:spPr>
            <a:xfrm>
              <a:off x="457200" y="2090787"/>
              <a:ext cx="144780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altLang="ko-KR" sz="1200" b="1" dirty="0" err="1" smtClean="0">
                  <a:solidFill>
                    <a:srgbClr val="FFFFFF"/>
                  </a:solidFill>
                  <a:latin typeface="Malgun Gothic"/>
                  <a:cs typeface="Malgun Gothic"/>
                </a:rPr>
                <a:t>BeautifulSou</a:t>
              </a:r>
              <a:r>
                <a:rPr lang="en-US" altLang="ko-KR" sz="1200" b="1" spc="-135" dirty="0" err="1" smtClean="0">
                  <a:solidFill>
                    <a:srgbClr val="FFFFFF"/>
                  </a:solidFill>
                  <a:latin typeface="Malgun Gothic"/>
                  <a:cs typeface="Malgun Gothic"/>
                </a:rPr>
                <a:t>p</a:t>
              </a:r>
              <a:r>
                <a:rPr lang="en-US" altLang="ko-KR" sz="1200" b="1" spc="-135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200" b="1" spc="-135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패키지</a:t>
              </a:r>
              <a:endParaRPr sz="1200" b="1" spc="-135">
                <a:solidFill>
                  <a:srgbClr val="FFFFFF"/>
                </a:solidFill>
                <a:latin typeface="Malgun Gothic"/>
                <a:cs typeface="Malgun Gothic"/>
              </a:endParaRPr>
            </a:p>
          </p:txBody>
        </p:sp>
        <p:sp>
          <p:nvSpPr>
            <p:cNvPr id="161" name="object 20"/>
            <p:cNvSpPr txBox="1"/>
            <p:nvPr/>
          </p:nvSpPr>
          <p:spPr>
            <a:xfrm>
              <a:off x="457200" y="1811923"/>
              <a:ext cx="1524000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1100" dirty="0" smtClean="0">
                  <a:latin typeface="Gulim"/>
                  <a:cs typeface="Gulim"/>
                </a:rPr>
                <a:t>Python</a:t>
              </a:r>
              <a:r>
                <a:rPr lang="ko-KR" altLang="en-US" sz="1100" spc="-120" dirty="0" smtClean="0">
                  <a:latin typeface="Gulim"/>
                  <a:cs typeface="Gulim"/>
                </a:rPr>
                <a:t>을 이용한 크롤링</a:t>
              </a:r>
              <a:endParaRPr lang="ko-KR" altLang="en-US" sz="1100" spc="-120" dirty="0">
                <a:latin typeface="Gulim"/>
                <a:cs typeface="Gulim"/>
              </a:endParaRPr>
            </a:p>
          </p:txBody>
        </p:sp>
      </p:grpSp>
      <p:sp>
        <p:nvSpPr>
          <p:cNvPr id="166" name="object 56"/>
          <p:cNvSpPr/>
          <p:nvPr/>
        </p:nvSpPr>
        <p:spPr>
          <a:xfrm flipH="1">
            <a:off x="533401" y="2895600"/>
            <a:ext cx="984250" cy="1354724"/>
          </a:xfrm>
          <a:custGeom>
            <a:avLst/>
            <a:gdLst/>
            <a:ahLst/>
            <a:cxnLst/>
            <a:rect l="l" t="t" r="r" b="b"/>
            <a:pathLst>
              <a:path w="1444625" h="1674495">
                <a:moveTo>
                  <a:pt x="50800" y="1547240"/>
                </a:moveTo>
                <a:lnTo>
                  <a:pt x="0" y="1547240"/>
                </a:lnTo>
                <a:lnTo>
                  <a:pt x="63500" y="1674240"/>
                </a:lnTo>
                <a:lnTo>
                  <a:pt x="120650" y="1559940"/>
                </a:lnTo>
                <a:lnTo>
                  <a:pt x="50800" y="1559940"/>
                </a:lnTo>
                <a:lnTo>
                  <a:pt x="50800" y="1547240"/>
                </a:lnTo>
                <a:close/>
              </a:path>
              <a:path w="1444625" h="1674495">
                <a:moveTo>
                  <a:pt x="1418970" y="362712"/>
                </a:moveTo>
                <a:lnTo>
                  <a:pt x="56515" y="362712"/>
                </a:lnTo>
                <a:lnTo>
                  <a:pt x="50800" y="368300"/>
                </a:lnTo>
                <a:lnTo>
                  <a:pt x="50800" y="1559940"/>
                </a:lnTo>
                <a:lnTo>
                  <a:pt x="76200" y="1559940"/>
                </a:lnTo>
                <a:lnTo>
                  <a:pt x="76200" y="388112"/>
                </a:lnTo>
                <a:lnTo>
                  <a:pt x="63500" y="388112"/>
                </a:lnTo>
                <a:lnTo>
                  <a:pt x="76200" y="375412"/>
                </a:lnTo>
                <a:lnTo>
                  <a:pt x="1418970" y="375412"/>
                </a:lnTo>
                <a:lnTo>
                  <a:pt x="1418970" y="362712"/>
                </a:lnTo>
                <a:close/>
              </a:path>
              <a:path w="1444625" h="1674495">
                <a:moveTo>
                  <a:pt x="127000" y="1547240"/>
                </a:moveTo>
                <a:lnTo>
                  <a:pt x="76200" y="1547240"/>
                </a:lnTo>
                <a:lnTo>
                  <a:pt x="76200" y="1559940"/>
                </a:lnTo>
                <a:lnTo>
                  <a:pt x="120650" y="1559940"/>
                </a:lnTo>
                <a:lnTo>
                  <a:pt x="127000" y="1547240"/>
                </a:lnTo>
                <a:close/>
              </a:path>
              <a:path w="1444625" h="1674495">
                <a:moveTo>
                  <a:pt x="76200" y="375412"/>
                </a:moveTo>
                <a:lnTo>
                  <a:pt x="63500" y="388112"/>
                </a:lnTo>
                <a:lnTo>
                  <a:pt x="76200" y="388112"/>
                </a:lnTo>
                <a:lnTo>
                  <a:pt x="76200" y="375412"/>
                </a:lnTo>
                <a:close/>
              </a:path>
              <a:path w="1444625" h="1674495">
                <a:moveTo>
                  <a:pt x="1444370" y="362712"/>
                </a:moveTo>
                <a:lnTo>
                  <a:pt x="1431670" y="362712"/>
                </a:lnTo>
                <a:lnTo>
                  <a:pt x="1418970" y="375412"/>
                </a:lnTo>
                <a:lnTo>
                  <a:pt x="76200" y="375412"/>
                </a:lnTo>
                <a:lnTo>
                  <a:pt x="76200" y="388112"/>
                </a:lnTo>
                <a:lnTo>
                  <a:pt x="1438656" y="388112"/>
                </a:lnTo>
                <a:lnTo>
                  <a:pt x="1444370" y="382397"/>
                </a:lnTo>
                <a:lnTo>
                  <a:pt x="1444370" y="362712"/>
                </a:lnTo>
                <a:close/>
              </a:path>
              <a:path w="1444625" h="1674495">
                <a:moveTo>
                  <a:pt x="1444370" y="0"/>
                </a:moveTo>
                <a:lnTo>
                  <a:pt x="1418970" y="0"/>
                </a:lnTo>
                <a:lnTo>
                  <a:pt x="1418970" y="375412"/>
                </a:lnTo>
                <a:lnTo>
                  <a:pt x="1431670" y="362712"/>
                </a:lnTo>
                <a:lnTo>
                  <a:pt x="1444370" y="362712"/>
                </a:lnTo>
                <a:lnTo>
                  <a:pt x="1444370" y="0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59"/>
          <p:cNvSpPr/>
          <p:nvPr/>
        </p:nvSpPr>
        <p:spPr>
          <a:xfrm>
            <a:off x="1423670" y="3183523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30" h="99694">
                <a:moveTo>
                  <a:pt x="0" y="49784"/>
                </a:moveTo>
                <a:lnTo>
                  <a:pt x="3923" y="30378"/>
                </a:lnTo>
                <a:lnTo>
                  <a:pt x="14620" y="14557"/>
                </a:lnTo>
                <a:lnTo>
                  <a:pt x="30485" y="3903"/>
                </a:lnTo>
                <a:lnTo>
                  <a:pt x="49911" y="0"/>
                </a:lnTo>
                <a:lnTo>
                  <a:pt x="69336" y="3903"/>
                </a:lnTo>
                <a:lnTo>
                  <a:pt x="85201" y="14557"/>
                </a:lnTo>
                <a:lnTo>
                  <a:pt x="95898" y="30378"/>
                </a:lnTo>
                <a:lnTo>
                  <a:pt x="99821" y="49784"/>
                </a:lnTo>
                <a:lnTo>
                  <a:pt x="95898" y="69209"/>
                </a:lnTo>
                <a:lnTo>
                  <a:pt x="85201" y="85074"/>
                </a:lnTo>
                <a:lnTo>
                  <a:pt x="69336" y="95771"/>
                </a:lnTo>
                <a:lnTo>
                  <a:pt x="49911" y="99695"/>
                </a:lnTo>
                <a:lnTo>
                  <a:pt x="30485" y="95771"/>
                </a:lnTo>
                <a:lnTo>
                  <a:pt x="14620" y="85074"/>
                </a:lnTo>
                <a:lnTo>
                  <a:pt x="3923" y="69209"/>
                </a:lnTo>
                <a:lnTo>
                  <a:pt x="0" y="49784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rgbClr val="4F6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71" name="구부러진 연결선 170"/>
          <p:cNvCxnSpPr/>
          <p:nvPr/>
        </p:nvCxnSpPr>
        <p:spPr>
          <a:xfrm rot="10800000" flipV="1">
            <a:off x="1676400" y="2133600"/>
            <a:ext cx="1447800" cy="990600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bject 71"/>
          <p:cNvSpPr txBox="1"/>
          <p:nvPr/>
        </p:nvSpPr>
        <p:spPr>
          <a:xfrm flipH="1">
            <a:off x="7924800" y="3505200"/>
            <a:ext cx="38493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-25" smtClean="0">
                <a:solidFill>
                  <a:srgbClr val="205868"/>
                </a:solidFill>
                <a:latin typeface="Arial"/>
                <a:cs typeface="Arial"/>
              </a:rPr>
              <a:t>O</a:t>
            </a:r>
            <a:r>
              <a:rPr sz="800" b="1" spc="-15" smtClean="0">
                <a:solidFill>
                  <a:srgbClr val="205868"/>
                </a:solidFill>
                <a:latin typeface="Arial"/>
                <a:cs typeface="Arial"/>
              </a:rPr>
              <a:t>u</a:t>
            </a:r>
            <a:r>
              <a:rPr sz="800" b="1" smtClean="0">
                <a:solidFill>
                  <a:srgbClr val="205868"/>
                </a:solidFill>
                <a:latin typeface="Arial"/>
                <a:cs typeface="Arial"/>
              </a:rPr>
              <a:t>t</a:t>
            </a:r>
            <a:r>
              <a:rPr sz="800" b="1" spc="-5" smtClean="0">
                <a:solidFill>
                  <a:srgbClr val="205868"/>
                </a:solidFill>
                <a:latin typeface="Arial"/>
                <a:cs typeface="Arial"/>
              </a:rPr>
              <a:t>p</a:t>
            </a:r>
            <a:r>
              <a:rPr sz="800" b="1" spc="-15" smtClean="0">
                <a:solidFill>
                  <a:srgbClr val="205868"/>
                </a:solidFill>
                <a:latin typeface="Arial"/>
                <a:cs typeface="Arial"/>
              </a:rPr>
              <a:t>u</a:t>
            </a:r>
            <a:r>
              <a:rPr sz="800" b="1" spc="20" smtClean="0">
                <a:solidFill>
                  <a:srgbClr val="205868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179" name="object 60"/>
          <p:cNvSpPr txBox="1"/>
          <p:nvPr/>
        </p:nvSpPr>
        <p:spPr>
          <a:xfrm>
            <a:off x="1143000" y="3261233"/>
            <a:ext cx="269240" cy="14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-25" dirty="0">
                <a:solidFill>
                  <a:srgbClr val="4F6128"/>
                </a:solidFill>
                <a:latin typeface="Arial"/>
                <a:cs typeface="Arial"/>
              </a:rPr>
              <a:t>I</a:t>
            </a:r>
            <a:r>
              <a:rPr sz="800" b="1" spc="-15" dirty="0">
                <a:solidFill>
                  <a:srgbClr val="4F6128"/>
                </a:solidFill>
                <a:latin typeface="Arial"/>
                <a:cs typeface="Arial"/>
              </a:rPr>
              <a:t>n</a:t>
            </a:r>
            <a:r>
              <a:rPr sz="800" b="1" spc="-25" dirty="0">
                <a:solidFill>
                  <a:srgbClr val="4F6128"/>
                </a:solidFill>
                <a:latin typeface="Arial"/>
                <a:cs typeface="Arial"/>
              </a:rPr>
              <a:t>p</a:t>
            </a:r>
            <a:r>
              <a:rPr sz="800" b="1" spc="-15" dirty="0">
                <a:solidFill>
                  <a:srgbClr val="4F6128"/>
                </a:solidFill>
                <a:latin typeface="Arial"/>
                <a:cs typeface="Arial"/>
              </a:rPr>
              <a:t>u</a:t>
            </a:r>
            <a:r>
              <a:rPr sz="800" b="1" spc="20" dirty="0">
                <a:solidFill>
                  <a:srgbClr val="4F6128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cxnSp>
        <p:nvCxnSpPr>
          <p:cNvPr id="185" name="직선 연결선 184"/>
          <p:cNvCxnSpPr/>
          <p:nvPr/>
        </p:nvCxnSpPr>
        <p:spPr>
          <a:xfrm rot="5400000">
            <a:off x="2628900" y="4762500"/>
            <a:ext cx="838994" cy="794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bject 63"/>
          <p:cNvSpPr txBox="1"/>
          <p:nvPr/>
        </p:nvSpPr>
        <p:spPr>
          <a:xfrm>
            <a:off x="3225165" y="5040630"/>
            <a:ext cx="356235" cy="14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-25" dirty="0">
                <a:solidFill>
                  <a:srgbClr val="4F6128"/>
                </a:solidFill>
                <a:latin typeface="Arial"/>
                <a:cs typeface="Arial"/>
              </a:rPr>
              <a:t>O</a:t>
            </a:r>
            <a:r>
              <a:rPr sz="800" b="1" spc="-15" dirty="0">
                <a:solidFill>
                  <a:srgbClr val="4F6128"/>
                </a:solidFill>
                <a:latin typeface="Arial"/>
                <a:cs typeface="Arial"/>
              </a:rPr>
              <a:t>u</a:t>
            </a:r>
            <a:r>
              <a:rPr sz="800" b="1" dirty="0">
                <a:solidFill>
                  <a:srgbClr val="4F6128"/>
                </a:solidFill>
                <a:latin typeface="Arial"/>
                <a:cs typeface="Arial"/>
              </a:rPr>
              <a:t>t</a:t>
            </a:r>
            <a:r>
              <a:rPr sz="800" b="1" spc="-5" dirty="0">
                <a:solidFill>
                  <a:srgbClr val="4F6128"/>
                </a:solidFill>
                <a:latin typeface="Arial"/>
                <a:cs typeface="Arial"/>
              </a:rPr>
              <a:t>p</a:t>
            </a:r>
            <a:r>
              <a:rPr sz="800" b="1" spc="-15" dirty="0">
                <a:solidFill>
                  <a:srgbClr val="4F6128"/>
                </a:solidFill>
                <a:latin typeface="Arial"/>
                <a:cs typeface="Arial"/>
              </a:rPr>
              <a:t>u</a:t>
            </a:r>
            <a:r>
              <a:rPr sz="800" b="1" spc="20" dirty="0">
                <a:solidFill>
                  <a:srgbClr val="4F6128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187" name="object 14"/>
          <p:cNvSpPr/>
          <p:nvPr/>
        </p:nvSpPr>
        <p:spPr>
          <a:xfrm>
            <a:off x="5195317" y="4634357"/>
            <a:ext cx="1483995" cy="428625"/>
          </a:xfrm>
          <a:custGeom>
            <a:avLst/>
            <a:gdLst/>
            <a:ahLst/>
            <a:cxnLst/>
            <a:rect l="l" t="t" r="r" b="b"/>
            <a:pathLst>
              <a:path w="1483995" h="428625">
                <a:moveTo>
                  <a:pt x="1412494" y="0"/>
                </a:moveTo>
                <a:lnTo>
                  <a:pt x="71374" y="0"/>
                </a:lnTo>
                <a:lnTo>
                  <a:pt x="43559" y="5617"/>
                </a:lnTo>
                <a:lnTo>
                  <a:pt x="20875" y="20939"/>
                </a:lnTo>
                <a:lnTo>
                  <a:pt x="5597" y="43666"/>
                </a:lnTo>
                <a:lnTo>
                  <a:pt x="0" y="71500"/>
                </a:lnTo>
                <a:lnTo>
                  <a:pt x="0" y="357250"/>
                </a:lnTo>
                <a:lnTo>
                  <a:pt x="5597" y="385012"/>
                </a:lnTo>
                <a:lnTo>
                  <a:pt x="20875" y="407701"/>
                </a:lnTo>
                <a:lnTo>
                  <a:pt x="43559" y="423009"/>
                </a:lnTo>
                <a:lnTo>
                  <a:pt x="71374" y="428625"/>
                </a:lnTo>
                <a:lnTo>
                  <a:pt x="1412494" y="428625"/>
                </a:lnTo>
                <a:lnTo>
                  <a:pt x="1440255" y="423009"/>
                </a:lnTo>
                <a:lnTo>
                  <a:pt x="1462944" y="407701"/>
                </a:lnTo>
                <a:lnTo>
                  <a:pt x="1478252" y="385012"/>
                </a:lnTo>
                <a:lnTo>
                  <a:pt x="1483868" y="357250"/>
                </a:lnTo>
                <a:lnTo>
                  <a:pt x="1483868" y="71500"/>
                </a:lnTo>
                <a:lnTo>
                  <a:pt x="1478252" y="43666"/>
                </a:lnTo>
                <a:lnTo>
                  <a:pt x="1462944" y="20939"/>
                </a:lnTo>
                <a:lnTo>
                  <a:pt x="1440255" y="5617"/>
                </a:lnTo>
                <a:lnTo>
                  <a:pt x="1412494" y="0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3"/>
          <p:cNvSpPr txBox="1"/>
          <p:nvPr/>
        </p:nvSpPr>
        <p:spPr>
          <a:xfrm>
            <a:off x="5638800" y="4724400"/>
            <a:ext cx="10668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b="1" dirty="0" smtClean="0">
                <a:solidFill>
                  <a:srgbClr val="FFFFFF"/>
                </a:solidFill>
                <a:latin typeface="Malgun Gothic"/>
                <a:cs typeface="Malgun Gothic"/>
              </a:rPr>
              <a:t>Filtering</a:t>
            </a:r>
            <a:endParaRPr sz="1200" b="1" spc="-135">
              <a:solidFill>
                <a:srgbClr val="FFFFFF"/>
              </a:solidFill>
              <a:latin typeface="Malgun Gothic"/>
              <a:cs typeface="Malgun Gothic"/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4418012" y="5105400"/>
            <a:ext cx="1449388" cy="762000"/>
            <a:chOff x="3200400" y="4953000"/>
            <a:chExt cx="1449388" cy="762000"/>
          </a:xfrm>
        </p:grpSpPr>
        <p:cxnSp>
          <p:nvCxnSpPr>
            <p:cNvPr id="192" name="직선 화살표 연결선 191"/>
            <p:cNvCxnSpPr/>
            <p:nvPr/>
          </p:nvCxnSpPr>
          <p:spPr>
            <a:xfrm rot="5400000" flipH="1" flipV="1">
              <a:off x="4267994" y="5333206"/>
              <a:ext cx="762000" cy="1588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 rot="10800000">
              <a:off x="3200400" y="5713490"/>
              <a:ext cx="1447800" cy="1509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object 67"/>
          <p:cNvSpPr/>
          <p:nvPr/>
        </p:nvSpPr>
        <p:spPr>
          <a:xfrm>
            <a:off x="5791200" y="5791200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29" h="99694">
                <a:moveTo>
                  <a:pt x="0" y="49784"/>
                </a:moveTo>
                <a:lnTo>
                  <a:pt x="3923" y="30378"/>
                </a:lnTo>
                <a:lnTo>
                  <a:pt x="14620" y="14557"/>
                </a:lnTo>
                <a:lnTo>
                  <a:pt x="30485" y="3903"/>
                </a:lnTo>
                <a:lnTo>
                  <a:pt x="49910" y="0"/>
                </a:lnTo>
                <a:lnTo>
                  <a:pt x="69336" y="3903"/>
                </a:lnTo>
                <a:lnTo>
                  <a:pt x="85201" y="14557"/>
                </a:lnTo>
                <a:lnTo>
                  <a:pt x="95898" y="30378"/>
                </a:lnTo>
                <a:lnTo>
                  <a:pt x="99822" y="49784"/>
                </a:lnTo>
                <a:lnTo>
                  <a:pt x="95898" y="69209"/>
                </a:lnTo>
                <a:lnTo>
                  <a:pt x="85201" y="85074"/>
                </a:lnTo>
                <a:lnTo>
                  <a:pt x="69336" y="95771"/>
                </a:lnTo>
                <a:lnTo>
                  <a:pt x="49910" y="99695"/>
                </a:lnTo>
                <a:lnTo>
                  <a:pt x="30485" y="95771"/>
                </a:lnTo>
                <a:lnTo>
                  <a:pt x="14620" y="85074"/>
                </a:lnTo>
                <a:lnTo>
                  <a:pt x="3923" y="69209"/>
                </a:lnTo>
                <a:lnTo>
                  <a:pt x="0" y="49784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rgbClr val="2058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68"/>
          <p:cNvSpPr txBox="1"/>
          <p:nvPr/>
        </p:nvSpPr>
        <p:spPr>
          <a:xfrm>
            <a:off x="5750560" y="5955031"/>
            <a:ext cx="269240" cy="14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-25" dirty="0">
                <a:solidFill>
                  <a:srgbClr val="205868"/>
                </a:solidFill>
                <a:latin typeface="Arial"/>
                <a:cs typeface="Arial"/>
              </a:rPr>
              <a:t>I</a:t>
            </a:r>
            <a:r>
              <a:rPr sz="800" b="1" spc="-15" dirty="0">
                <a:solidFill>
                  <a:srgbClr val="205868"/>
                </a:solidFill>
                <a:latin typeface="Arial"/>
                <a:cs typeface="Arial"/>
              </a:rPr>
              <a:t>n</a:t>
            </a:r>
            <a:r>
              <a:rPr sz="800" b="1" spc="-25" dirty="0">
                <a:solidFill>
                  <a:srgbClr val="205868"/>
                </a:solidFill>
                <a:latin typeface="Arial"/>
                <a:cs typeface="Arial"/>
              </a:rPr>
              <a:t>p</a:t>
            </a:r>
            <a:r>
              <a:rPr sz="800" b="1" spc="-15" dirty="0">
                <a:solidFill>
                  <a:srgbClr val="205868"/>
                </a:solidFill>
                <a:latin typeface="Arial"/>
                <a:cs typeface="Arial"/>
              </a:rPr>
              <a:t>u</a:t>
            </a:r>
            <a:r>
              <a:rPr sz="800" b="1" spc="20" dirty="0">
                <a:solidFill>
                  <a:srgbClr val="205868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201" name="object 37"/>
          <p:cNvSpPr/>
          <p:nvPr/>
        </p:nvSpPr>
        <p:spPr>
          <a:xfrm>
            <a:off x="304800" y="1676400"/>
            <a:ext cx="533400" cy="533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8"/>
          <p:cNvSpPr txBox="1"/>
          <p:nvPr/>
        </p:nvSpPr>
        <p:spPr>
          <a:xfrm>
            <a:off x="1524000" y="3276600"/>
            <a:ext cx="22860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100" b="1" spc="-120" dirty="0" smtClean="0">
                <a:solidFill>
                  <a:schemeClr val="accent3">
                    <a:lumMod val="50000"/>
                  </a:schemeClr>
                </a:solidFill>
                <a:latin typeface="Gulim"/>
                <a:cs typeface="Gulim"/>
              </a:rPr>
              <a:t>영화 리뷰 약 </a:t>
            </a:r>
            <a:r>
              <a:rPr lang="en-US" altLang="ko-KR" sz="1100" b="1" spc="-120" dirty="0" smtClean="0">
                <a:solidFill>
                  <a:schemeClr val="accent3">
                    <a:lumMod val="50000"/>
                  </a:schemeClr>
                </a:solidFill>
                <a:latin typeface="Gulim"/>
                <a:cs typeface="Gulim"/>
              </a:rPr>
              <a:t>10</a:t>
            </a:r>
            <a:r>
              <a:rPr lang="ko-KR" altLang="en-US" sz="1100" b="1" spc="-120" dirty="0" smtClean="0">
                <a:solidFill>
                  <a:schemeClr val="accent3">
                    <a:lumMod val="50000"/>
                  </a:schemeClr>
                </a:solidFill>
                <a:latin typeface="Gulim"/>
                <a:cs typeface="Gulim"/>
              </a:rPr>
              <a:t>만개</a:t>
            </a:r>
            <a:endParaRPr lang="en-US" altLang="ko-KR" sz="1100" b="1" spc="-120" dirty="0" smtClean="0">
              <a:solidFill>
                <a:schemeClr val="accent3">
                  <a:lumMod val="50000"/>
                </a:schemeClr>
              </a:solidFill>
              <a:latin typeface="Gulim"/>
              <a:cs typeface="Gulim"/>
            </a:endParaRPr>
          </a:p>
        </p:txBody>
      </p:sp>
      <p:sp>
        <p:nvSpPr>
          <p:cNvPr id="206" name="구름 모양 설명선 205"/>
          <p:cNvSpPr/>
          <p:nvPr/>
        </p:nvSpPr>
        <p:spPr>
          <a:xfrm>
            <a:off x="762000" y="1066800"/>
            <a:ext cx="1981200" cy="762000"/>
          </a:xfrm>
          <a:prstGeom prst="cloudCallout">
            <a:avLst>
              <a:gd name="adj1" fmla="val -41549"/>
              <a:gd name="adj2" fmla="val 65307"/>
            </a:avLst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120" dirty="0" smtClean="0">
              <a:solidFill>
                <a:schemeClr val="tx1"/>
              </a:solidFill>
              <a:latin typeface="Gulim"/>
              <a:cs typeface="Gulim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762000" y="1245513"/>
            <a:ext cx="19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en-US" altLang="en-US" sz="1100" spc="-120" dirty="0" smtClean="0">
                <a:solidFill>
                  <a:srgbClr val="002060"/>
                </a:solidFill>
                <a:latin typeface="Gulim"/>
                <a:cs typeface="Gulim"/>
              </a:rPr>
              <a:t>1000</a:t>
            </a:r>
            <a:r>
              <a:rPr lang="ko-KR" altLang="en-US" sz="1100" spc="-120" dirty="0" err="1" smtClean="0">
                <a:solidFill>
                  <a:srgbClr val="002060"/>
                </a:solidFill>
                <a:latin typeface="Gulim"/>
                <a:cs typeface="Gulim"/>
              </a:rPr>
              <a:t>건이상의</a:t>
            </a:r>
            <a:r>
              <a:rPr lang="ko-KR" altLang="en-US" sz="1100" spc="-120" dirty="0" smtClean="0">
                <a:solidFill>
                  <a:srgbClr val="002060"/>
                </a:solidFill>
                <a:latin typeface="Gulim"/>
                <a:cs typeface="Gulim"/>
              </a:rPr>
              <a:t> 리뷰가 있는 영화만</a:t>
            </a:r>
            <a:endParaRPr lang="en-US" altLang="ko-KR" sz="1100" spc="-120" dirty="0" smtClean="0">
              <a:solidFill>
                <a:srgbClr val="002060"/>
              </a:solidFill>
              <a:latin typeface="Gulim"/>
              <a:cs typeface="Gulim"/>
            </a:endParaRPr>
          </a:p>
          <a:p>
            <a:pPr marL="12700" algn="ctr"/>
            <a:r>
              <a:rPr lang="ko-KR" altLang="en-US" sz="1100" spc="-120" dirty="0" err="1" smtClean="0">
                <a:solidFill>
                  <a:srgbClr val="002060"/>
                </a:solidFill>
                <a:latin typeface="Gulim"/>
                <a:cs typeface="Gulim"/>
              </a:rPr>
              <a:t>영화별로</a:t>
            </a:r>
            <a:r>
              <a:rPr lang="ko-KR" altLang="en-US" sz="1100" spc="-120" dirty="0" smtClean="0">
                <a:solidFill>
                  <a:srgbClr val="002060"/>
                </a:solidFill>
                <a:latin typeface="Gulim"/>
                <a:cs typeface="Gulim"/>
              </a:rPr>
              <a:t>  리뷰 추출</a:t>
            </a:r>
            <a:endParaRPr lang="en-US" altLang="ko-KR" sz="1100" spc="-120" dirty="0" smtClean="0">
              <a:solidFill>
                <a:srgbClr val="002060"/>
              </a:solidFill>
              <a:latin typeface="Gulim"/>
              <a:cs typeface="Gulim"/>
            </a:endParaRPr>
          </a:p>
        </p:txBody>
      </p:sp>
      <p:sp>
        <p:nvSpPr>
          <p:cNvPr id="56" name="object 6"/>
          <p:cNvSpPr txBox="1"/>
          <p:nvPr/>
        </p:nvSpPr>
        <p:spPr>
          <a:xfrm>
            <a:off x="0" y="4325779"/>
            <a:ext cx="2286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b="1" spc="-15" dirty="0" smtClean="0">
                <a:solidFill>
                  <a:srgbClr val="BEBEBE"/>
                </a:solidFill>
                <a:latin typeface="Arial"/>
                <a:cs typeface="Arial"/>
              </a:rPr>
              <a:t>Data Processing Flow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1473" y="1063497"/>
            <a:ext cx="955040" cy="977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00"/>
              </a:lnSpc>
            </a:pPr>
            <a:r>
              <a:rPr sz="6600" smtClean="0">
                <a:solidFill>
                  <a:srgbClr val="E36C09"/>
                </a:solidFill>
                <a:latin typeface="Century Gothic"/>
                <a:cs typeface="Century Gothic"/>
              </a:rPr>
              <a:t>0</a:t>
            </a:r>
            <a:r>
              <a:rPr lang="en-US" sz="6600" dirty="0" smtClean="0">
                <a:solidFill>
                  <a:srgbClr val="E36C09"/>
                </a:solidFill>
                <a:latin typeface="Century Gothic"/>
                <a:cs typeface="Century Gothic"/>
              </a:rPr>
              <a:t>4</a:t>
            </a:r>
            <a:endParaRPr sz="6600">
              <a:latin typeface="Century Gothic"/>
              <a:cs typeface="Century Gothic"/>
            </a:endParaRPr>
          </a:p>
        </p:txBody>
      </p:sp>
      <p:sp>
        <p:nvSpPr>
          <p:cNvPr id="6" name="object 4"/>
          <p:cNvSpPr txBox="1">
            <a:spLocks/>
          </p:cNvSpPr>
          <p:nvPr/>
        </p:nvSpPr>
        <p:spPr>
          <a:xfrm>
            <a:off x="1071472" y="2042541"/>
            <a:ext cx="4262528" cy="1410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5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0" cap="none" spc="-5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데이터 처리방안 및 분석 기법</a:t>
            </a:r>
            <a:endParaRPr kumimoji="0" lang="ko-KR" altLang="en-US" sz="4800" b="0" i="0" u="none" strike="noStrike" kern="0" cap="none" spc="-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5000" y="4419600"/>
            <a:ext cx="4953000" cy="18543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tabLst>
                <a:tab pos="748665" algn="l"/>
              </a:tabLst>
            </a:pPr>
            <a:r>
              <a:rPr lang="en-US" altLang="ko-KR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4.1</a:t>
            </a:r>
            <a:r>
              <a:rPr lang="ko-KR" altLang="en-US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	</a:t>
            </a:r>
            <a:r>
              <a:rPr lang="ko-KR" altLang="en-US" spc="-215" dirty="0" smtClean="0">
                <a:solidFill>
                  <a:srgbClr val="FFFFFF"/>
                </a:solidFill>
                <a:latin typeface="+mn-ea"/>
                <a:cs typeface="Gulim"/>
              </a:rPr>
              <a:t> 데이터 분석 방안</a:t>
            </a:r>
            <a:endParaRPr lang="en-US" altLang="ko-KR" spc="-215" dirty="0" smtClean="0">
              <a:solidFill>
                <a:srgbClr val="FFFFFF"/>
              </a:solidFill>
              <a:latin typeface="+mn-ea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748665" algn="l"/>
              </a:tabLst>
            </a:pPr>
            <a:r>
              <a:rPr lang="en-US" altLang="ko-KR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4.2</a:t>
            </a:r>
            <a:r>
              <a:rPr lang="ko-KR" altLang="en-US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	</a:t>
            </a:r>
            <a:r>
              <a:rPr lang="ko-KR" altLang="en-US" spc="-215" dirty="0" smtClean="0">
                <a:solidFill>
                  <a:srgbClr val="FFFFFF"/>
                </a:solidFill>
                <a:latin typeface="+mn-ea"/>
                <a:cs typeface="Gulim"/>
              </a:rPr>
              <a:t> 감성 사전 구축</a:t>
            </a:r>
            <a:endParaRPr lang="en-US" altLang="ko-KR" spc="-215" dirty="0" smtClean="0">
              <a:solidFill>
                <a:srgbClr val="FFFFFF"/>
              </a:solidFill>
              <a:latin typeface="+mn-ea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748665" algn="l"/>
              </a:tabLst>
            </a:pPr>
            <a:r>
              <a:rPr lang="en-US" altLang="ko-KR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4.3	</a:t>
            </a:r>
            <a:r>
              <a:rPr lang="ko-KR" altLang="en-US" spc="-215" dirty="0" smtClean="0">
                <a:solidFill>
                  <a:srgbClr val="FFFFFF"/>
                </a:solidFill>
                <a:latin typeface="+mn-ea"/>
                <a:cs typeface="Century Gothic"/>
              </a:rPr>
              <a:t>사전 기반 감성 분석</a:t>
            </a:r>
            <a:endParaRPr lang="ko-KR" altLang="en-US" spc="-215" dirty="0" smtClean="0">
              <a:solidFill>
                <a:srgbClr val="FFFFFF"/>
              </a:solidFill>
              <a:latin typeface="+mn-ea"/>
              <a:cs typeface="Gulim"/>
            </a:endParaRPr>
          </a:p>
          <a:p>
            <a:pPr marL="12700">
              <a:spcBef>
                <a:spcPts val="1680"/>
              </a:spcBef>
              <a:tabLst>
                <a:tab pos="748665" algn="l"/>
              </a:tabLst>
            </a:pPr>
            <a:r>
              <a:rPr lang="en-US" altLang="ko-KR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4.4 </a:t>
            </a:r>
            <a:r>
              <a:rPr lang="ko-KR" altLang="en-US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	</a:t>
            </a:r>
            <a:r>
              <a:rPr lang="ko-KR" altLang="en-US" spc="-215" dirty="0" smtClean="0">
                <a:solidFill>
                  <a:srgbClr val="FFFFFF"/>
                </a:solidFill>
                <a:latin typeface="+mn-ea"/>
                <a:cs typeface="Gulim"/>
              </a:rPr>
              <a:t> 모형 기반  감성 분석</a:t>
            </a:r>
            <a:endParaRPr lang="en-US" altLang="ko-KR" spc="-215" dirty="0" smtClean="0">
              <a:solidFill>
                <a:srgbClr val="FFFFFF"/>
              </a:solidFill>
              <a:latin typeface="+mn-ea"/>
              <a:cs typeface="Guli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57200" y="1905000"/>
            <a:ext cx="8256626" cy="121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spc="-180" dirty="0" err="1" smtClean="0">
                <a:latin typeface="Gulim"/>
                <a:cs typeface="Gulim"/>
              </a:rPr>
              <a:t>네이버</a:t>
            </a:r>
            <a:r>
              <a:rPr lang="ko-KR" altLang="en-US" sz="1600" spc="-180" dirty="0" smtClean="0">
                <a:latin typeface="Gulim"/>
                <a:cs typeface="Gulim"/>
              </a:rPr>
              <a:t> 영화 리뷰에서 실제 관람객이 작성한 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Malgun Gothic"/>
                <a:cs typeface="Gulim"/>
              </a:rPr>
              <a:t>리뷰</a:t>
            </a:r>
            <a:r>
              <a:rPr lang="en-US" altLang="ko-KR" sz="1600" b="1" spc="-180" dirty="0" smtClean="0">
                <a:solidFill>
                  <a:srgbClr val="4F81BC"/>
                </a:solidFill>
                <a:latin typeface="Malgun Gothic"/>
                <a:cs typeface="Gulim"/>
              </a:rPr>
              <a:t> 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Malgun Gothic"/>
                <a:cs typeface="Gulim"/>
              </a:rPr>
              <a:t>데이터</a:t>
            </a:r>
            <a:r>
              <a:rPr sz="1600" spc="-70" dirty="0" smtClean="0">
                <a:latin typeface="Gulim"/>
                <a:cs typeface="Gulim"/>
              </a:rPr>
              <a:t>를 </a:t>
            </a:r>
            <a:r>
              <a:rPr lang="ko-KR" altLang="en-US" sz="1600" spc="-70" dirty="0" smtClean="0">
                <a:latin typeface="Gulim"/>
                <a:cs typeface="Gulim"/>
              </a:rPr>
              <a:t>수집</a:t>
            </a:r>
            <a:endParaRPr sz="16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en-US" altLang="ko-KR" sz="1600" b="1" spc="-175" dirty="0" smtClean="0">
                <a:solidFill>
                  <a:srgbClr val="77923B"/>
                </a:solidFill>
                <a:latin typeface="Malgun Gothic"/>
                <a:cs typeface="Malgun Gothic"/>
                <a:sym typeface="Wingdings" pitchFamily="2" charset="2"/>
              </a:rPr>
              <a:t>  </a:t>
            </a:r>
            <a:r>
              <a:rPr lang="ko-KR" altLang="en-US" sz="1600" b="1" spc="-175" dirty="0" smtClean="0">
                <a:solidFill>
                  <a:srgbClr val="77923B"/>
                </a:solidFill>
                <a:latin typeface="Malgun Gothic"/>
                <a:cs typeface="Malgun Gothic"/>
              </a:rPr>
              <a:t>감성 사전을  이용 한</a:t>
            </a:r>
            <a:r>
              <a:rPr lang="ko-KR" altLang="en-US" sz="1600" spc="-175" dirty="0" smtClean="0">
                <a:latin typeface="Gulim"/>
                <a:cs typeface="Gulim"/>
              </a:rPr>
              <a:t>  감성 분석과 </a:t>
            </a:r>
            <a:r>
              <a:rPr lang="ko-KR" altLang="en-US" sz="1600" b="1" spc="-175" dirty="0" smtClean="0">
                <a:solidFill>
                  <a:srgbClr val="30859C"/>
                </a:solidFill>
                <a:latin typeface="Malgun Gothic"/>
                <a:cs typeface="Malgun Gothic"/>
              </a:rPr>
              <a:t>모형 기반 </a:t>
            </a:r>
            <a:r>
              <a:rPr lang="ko-KR" altLang="en-US" sz="1600" spc="-175" dirty="0" smtClean="0">
                <a:latin typeface="Malgun Gothic"/>
                <a:cs typeface="Malgun Gothic"/>
              </a:rPr>
              <a:t>감성 분석</a:t>
            </a:r>
            <a:r>
              <a:rPr lang="ko-KR" altLang="en-US" sz="1600" spc="-175" dirty="0" smtClean="0">
                <a:latin typeface="Gulim"/>
                <a:cs typeface="Gulim"/>
              </a:rPr>
              <a:t>을 실시 후 결과 비교</a:t>
            </a:r>
            <a:endParaRPr lang="en-US" altLang="ko-KR" sz="1600" spc="-175" dirty="0" smtClean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en-US" altLang="ko-KR" sz="1600" b="1" spc="-175" dirty="0" smtClean="0">
                <a:solidFill>
                  <a:srgbClr val="8063A1"/>
                </a:solidFill>
                <a:latin typeface="Malgun Gothic"/>
                <a:cs typeface="Malgun Gothic"/>
                <a:sym typeface="Wingdings" pitchFamily="2" charset="2"/>
              </a:rPr>
              <a:t> </a:t>
            </a:r>
            <a:r>
              <a:rPr lang="ko-KR" altLang="en-US" sz="1600" spc="-175" dirty="0" smtClean="0">
                <a:latin typeface="Malgun Gothic"/>
                <a:cs typeface="Malgun Gothic"/>
                <a:sym typeface="Wingdings" pitchFamily="2" charset="2"/>
              </a:rPr>
              <a:t>분석 결과를 이용하여 특정 영화에 대한 </a:t>
            </a:r>
            <a:r>
              <a:rPr lang="ko-KR" altLang="en-US" sz="1600" b="1" spc="-175" dirty="0" smtClean="0">
                <a:solidFill>
                  <a:srgbClr val="8063A1"/>
                </a:solidFill>
                <a:latin typeface="Malgun Gothic"/>
                <a:cs typeface="Malgun Gothic"/>
              </a:rPr>
              <a:t>키워드 추출 </a:t>
            </a:r>
            <a:endParaRPr lang="en-US" altLang="ko-KR" sz="1600" b="1" spc="-175" dirty="0" smtClean="0">
              <a:solidFill>
                <a:srgbClr val="8063A1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en-US" altLang="ko-KR" sz="1600" b="1" spc="-175" dirty="0" smtClean="0">
                <a:solidFill>
                  <a:schemeClr val="accent6">
                    <a:lumMod val="75000"/>
                  </a:schemeClr>
                </a:solidFill>
                <a:latin typeface="Gulim"/>
                <a:cs typeface="Gulim"/>
                <a:sym typeface="Wingdings" pitchFamily="2" charset="2"/>
              </a:rPr>
              <a:t> </a:t>
            </a:r>
            <a:r>
              <a:rPr lang="ko-KR" altLang="en-US" sz="1600" spc="-175" dirty="0" smtClean="0">
                <a:latin typeface="Gulim"/>
                <a:cs typeface="Gulim"/>
                <a:sym typeface="Wingdings" pitchFamily="2" charset="2"/>
              </a:rPr>
              <a:t>추출 결과 </a:t>
            </a:r>
            <a:r>
              <a:rPr lang="ko-KR" altLang="en-US" sz="1600" b="1" spc="-175" dirty="0" smtClean="0">
                <a:solidFill>
                  <a:schemeClr val="accent6">
                    <a:lumMod val="75000"/>
                  </a:schemeClr>
                </a:solidFill>
                <a:latin typeface="Gulim"/>
                <a:cs typeface="Gulim"/>
                <a:sym typeface="Wingdings" pitchFamily="2" charset="2"/>
              </a:rPr>
              <a:t>시</a:t>
            </a:r>
            <a:r>
              <a:rPr lang="ko-KR" altLang="en-US" sz="1600" b="1" spc="-175" dirty="0" smtClean="0">
                <a:solidFill>
                  <a:schemeClr val="accent6">
                    <a:lumMod val="75000"/>
                  </a:schemeClr>
                </a:solidFill>
                <a:latin typeface="Gulim"/>
                <a:cs typeface="Gulim"/>
              </a:rPr>
              <a:t>각화</a:t>
            </a:r>
            <a:r>
              <a:rPr lang="ko-KR" altLang="en-US" sz="1600" spc="-175" dirty="0" smtClean="0">
                <a:latin typeface="Gulim"/>
                <a:cs typeface="Gulim"/>
              </a:rPr>
              <a:t> </a:t>
            </a:r>
            <a:endParaRPr sz="1600" dirty="0">
              <a:latin typeface="Gulim"/>
              <a:cs typeface="Gulim"/>
            </a:endParaRPr>
          </a:p>
        </p:txBody>
      </p:sp>
      <p:sp>
        <p:nvSpPr>
          <p:cNvPr id="103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55"/>
              </a:lnSpc>
            </a:pPr>
            <a:r>
              <a:rPr lang="en-US" spc="80" dirty="0" smtClean="0"/>
              <a:t>HWAMOK TEAM</a:t>
            </a:r>
            <a:endParaRPr spc="80" dirty="0"/>
          </a:p>
        </p:txBody>
      </p:sp>
      <p:sp>
        <p:nvSpPr>
          <p:cNvPr id="51" name="object 51"/>
          <p:cNvSpPr txBox="1"/>
          <p:nvPr/>
        </p:nvSpPr>
        <p:spPr>
          <a:xfrm>
            <a:off x="3211957" y="4876800"/>
            <a:ext cx="147662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b="1" spc="-155" dirty="0" smtClean="0">
                <a:solidFill>
                  <a:srgbClr val="FFFFFF"/>
                </a:solidFill>
                <a:latin typeface="Malgun Gothic"/>
                <a:cs typeface="Malgun Gothic"/>
              </a:rPr>
              <a:t>영화 리뷰 </a:t>
            </a:r>
            <a:r>
              <a:rPr sz="1400" b="1" spc="-155" smtClean="0">
                <a:solidFill>
                  <a:srgbClr val="FFFFFF"/>
                </a:solidFill>
                <a:latin typeface="Malgun Gothic"/>
                <a:cs typeface="Malgun Gothic"/>
              </a:rPr>
              <a:t>데이터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" name="그룹 101"/>
          <p:cNvGrpSpPr/>
          <p:nvPr/>
        </p:nvGrpSpPr>
        <p:grpSpPr>
          <a:xfrm>
            <a:off x="152400" y="4038600"/>
            <a:ext cx="885825" cy="782598"/>
            <a:chOff x="4764786" y="3200400"/>
            <a:chExt cx="885825" cy="782598"/>
          </a:xfrm>
        </p:grpSpPr>
        <p:pic>
          <p:nvPicPr>
            <p:cNvPr id="13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64786" y="3200400"/>
              <a:ext cx="8858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8" name="object 18"/>
            <p:cNvSpPr txBox="1"/>
            <p:nvPr/>
          </p:nvSpPr>
          <p:spPr>
            <a:xfrm>
              <a:off x="4876800" y="3429000"/>
              <a:ext cx="762000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78105">
                <a:lnSpc>
                  <a:spcPct val="150100"/>
                </a:lnSpc>
              </a:pPr>
              <a:r>
                <a:rPr lang="ko-KR" altLang="en-US" sz="1200" b="1" spc="5" dirty="0" smtClean="0">
                  <a:solidFill>
                    <a:schemeClr val="bg1"/>
                  </a:solidFill>
                  <a:latin typeface="Arial"/>
                  <a:cs typeface="Arial"/>
                </a:rPr>
                <a:t>리뷰데이터</a:t>
              </a:r>
              <a:endParaRPr lang="en-US" altLang="ko-KR" sz="1200" b="1" spc="5" dirty="0" smtClean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00" name="object 3"/>
          <p:cNvSpPr txBox="1">
            <a:spLocks/>
          </p:cNvSpPr>
          <p:nvPr/>
        </p:nvSpPr>
        <p:spPr>
          <a:xfrm>
            <a:off x="506374" y="320547"/>
            <a:ext cx="88932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4.1</a:t>
            </a:r>
            <a:r>
              <a:rPr kumimoji="0" lang="ko-KR" altLang="en-US" sz="18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lang="ko-KR" altLang="en-US" b="1" kern="0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데이터 분석 방안</a:t>
            </a:r>
            <a:endParaRPr kumimoji="0" lang="ko-KR" altLang="en-US" sz="18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그룹 112"/>
          <p:cNvGrpSpPr/>
          <p:nvPr/>
        </p:nvGrpSpPr>
        <p:grpSpPr>
          <a:xfrm>
            <a:off x="1828800" y="3962400"/>
            <a:ext cx="2655227" cy="879475"/>
            <a:chOff x="2297773" y="4759325"/>
            <a:chExt cx="2655227" cy="879475"/>
          </a:xfrm>
        </p:grpSpPr>
        <p:sp>
          <p:nvSpPr>
            <p:cNvPr id="114" name="object 72"/>
            <p:cNvSpPr/>
            <p:nvPr/>
          </p:nvSpPr>
          <p:spPr>
            <a:xfrm>
              <a:off x="2590800" y="4776216"/>
              <a:ext cx="761873" cy="8625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72"/>
            <p:cNvSpPr/>
            <p:nvPr/>
          </p:nvSpPr>
          <p:spPr>
            <a:xfrm>
              <a:off x="2438400" y="4776216"/>
              <a:ext cx="761873" cy="8625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74"/>
            <p:cNvSpPr txBox="1"/>
            <p:nvPr/>
          </p:nvSpPr>
          <p:spPr>
            <a:xfrm>
              <a:off x="2569045" y="5092572"/>
              <a:ext cx="293370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#</a:t>
              </a:r>
              <a:r>
                <a:rPr sz="700" b="1" spc="-80" dirty="0">
                  <a:solidFill>
                    <a:srgbClr val="4F6128"/>
                  </a:solidFill>
                  <a:latin typeface="Malgun Gothic"/>
                  <a:cs typeface="Malgun Gothic"/>
                </a:rPr>
                <a:t> </a:t>
              </a:r>
              <a:r>
                <a:rPr sz="700" b="1" spc="-10" dirty="0">
                  <a:solidFill>
                    <a:srgbClr val="4F6128"/>
                  </a:solidFill>
                  <a:latin typeface="Malgun Gothic"/>
                  <a:cs typeface="Malgun Gothic"/>
                </a:rPr>
                <a:t>Title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17" name="object 75"/>
            <p:cNvSpPr txBox="1"/>
            <p:nvPr/>
          </p:nvSpPr>
          <p:spPr>
            <a:xfrm>
              <a:off x="2569045" y="5199252"/>
              <a:ext cx="103505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18" name="object 76"/>
            <p:cNvSpPr txBox="1"/>
            <p:nvPr/>
          </p:nvSpPr>
          <p:spPr>
            <a:xfrm>
              <a:off x="2569045" y="5412613"/>
              <a:ext cx="103505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19" name="object 77"/>
            <p:cNvSpPr/>
            <p:nvPr/>
          </p:nvSpPr>
          <p:spPr>
            <a:xfrm>
              <a:off x="2297773" y="4759325"/>
              <a:ext cx="761872" cy="8625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78"/>
            <p:cNvSpPr txBox="1"/>
            <p:nvPr/>
          </p:nvSpPr>
          <p:spPr>
            <a:xfrm>
              <a:off x="2400186" y="5048122"/>
              <a:ext cx="42799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ko-KR" altLang="en-US" sz="700" dirty="0" err="1" smtClean="0">
                  <a:latin typeface="Malgun Gothic"/>
                  <a:cs typeface="Malgun Gothic"/>
                </a:rPr>
                <a:t>재밌어요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22" name="object 79"/>
            <p:cNvSpPr txBox="1"/>
            <p:nvPr/>
          </p:nvSpPr>
          <p:spPr>
            <a:xfrm>
              <a:off x="2400186" y="5154802"/>
              <a:ext cx="103505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23" name="object 82"/>
            <p:cNvSpPr txBox="1"/>
            <p:nvPr/>
          </p:nvSpPr>
          <p:spPr>
            <a:xfrm flipV="1">
              <a:off x="2362201" y="5324817"/>
              <a:ext cx="179476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24" name="object 82"/>
            <p:cNvSpPr txBox="1"/>
            <p:nvPr/>
          </p:nvSpPr>
          <p:spPr>
            <a:xfrm flipV="1">
              <a:off x="2438400" y="5430494"/>
              <a:ext cx="179476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125" name="object 18"/>
            <p:cNvSpPr txBox="1"/>
            <p:nvPr/>
          </p:nvSpPr>
          <p:spPr>
            <a:xfrm>
              <a:off x="3352800" y="5029200"/>
              <a:ext cx="1600200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ko-KR" altLang="en-US" sz="1100" spc="-120" dirty="0" smtClean="0">
                  <a:latin typeface="Gulim"/>
                  <a:cs typeface="Gulim"/>
                </a:rPr>
                <a:t>영화 리뷰</a:t>
              </a:r>
              <a:endParaRPr lang="ko-KR" altLang="en-US" sz="1100" spc="-120" dirty="0">
                <a:latin typeface="Gulim"/>
                <a:cs typeface="Gulim"/>
              </a:endParaRPr>
            </a:p>
          </p:txBody>
        </p:sp>
      </p:grpSp>
      <p:sp>
        <p:nvSpPr>
          <p:cNvPr id="126" name="object 18"/>
          <p:cNvSpPr txBox="1"/>
          <p:nvPr/>
        </p:nvSpPr>
        <p:spPr>
          <a:xfrm>
            <a:off x="1219200" y="4174123"/>
            <a:ext cx="16002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100" spc="-120" dirty="0" err="1" smtClean="0">
                <a:solidFill>
                  <a:srgbClr val="002060"/>
                </a:solidFill>
                <a:latin typeface="Gulim"/>
                <a:cs typeface="Gulim"/>
              </a:rPr>
              <a:t>크롤링</a:t>
            </a:r>
            <a:endParaRPr lang="ko-KR" altLang="en-US" sz="1100" spc="-120" dirty="0">
              <a:solidFill>
                <a:srgbClr val="002060"/>
              </a:solidFill>
              <a:latin typeface="Gulim"/>
              <a:cs typeface="Gulim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2667000" y="5468779"/>
            <a:ext cx="838200" cy="228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2692786" y="5741313"/>
            <a:ext cx="12548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pc="-120" dirty="0" smtClean="0">
                <a:solidFill>
                  <a:srgbClr val="002060"/>
                </a:solidFill>
                <a:latin typeface="Gulim"/>
                <a:cs typeface="Gulim"/>
              </a:rPr>
              <a:t>•   </a:t>
            </a:r>
            <a:r>
              <a:rPr lang="ko-KR" altLang="en-US" sz="1100" spc="-120" dirty="0" smtClean="0">
                <a:solidFill>
                  <a:srgbClr val="002060"/>
                </a:solidFill>
                <a:latin typeface="Gulim"/>
                <a:cs typeface="Gulim"/>
              </a:rPr>
              <a:t>영어 특수문자 제거</a:t>
            </a:r>
            <a:endParaRPr lang="en-US" altLang="ko-KR" sz="1100" spc="-120" dirty="0" smtClean="0">
              <a:solidFill>
                <a:srgbClr val="002060"/>
              </a:solidFill>
              <a:latin typeface="Gulim"/>
              <a:cs typeface="Gulim"/>
            </a:endParaRPr>
          </a:p>
          <a:p>
            <a:r>
              <a:rPr lang="en-US" altLang="ko-KR" sz="1100" spc="-120" dirty="0" smtClean="0">
                <a:solidFill>
                  <a:srgbClr val="002060"/>
                </a:solidFill>
                <a:latin typeface="Gulim"/>
                <a:cs typeface="Gulim"/>
              </a:rPr>
              <a:t>•   </a:t>
            </a:r>
            <a:r>
              <a:rPr lang="ko-KR" altLang="en-US" sz="1100" spc="-120" dirty="0" err="1" smtClean="0">
                <a:solidFill>
                  <a:srgbClr val="002060"/>
                </a:solidFill>
                <a:latin typeface="Gulim"/>
                <a:cs typeface="Gulim"/>
              </a:rPr>
              <a:t>공백행</a:t>
            </a:r>
            <a:r>
              <a:rPr lang="ko-KR" altLang="en-US" sz="1100" spc="-120" dirty="0" smtClean="0">
                <a:solidFill>
                  <a:srgbClr val="002060"/>
                </a:solidFill>
                <a:latin typeface="Gulim"/>
                <a:cs typeface="Gulim"/>
              </a:rPr>
              <a:t> 제거</a:t>
            </a:r>
            <a:endParaRPr lang="ko-KR" altLang="en-US" sz="1100" dirty="0" smtClean="0"/>
          </a:p>
        </p:txBody>
      </p:sp>
      <p:cxnSp>
        <p:nvCxnSpPr>
          <p:cNvPr id="164" name="구부러진 연결선 163"/>
          <p:cNvCxnSpPr>
            <a:stCxn id="159" idx="0"/>
          </p:cNvCxnSpPr>
          <p:nvPr/>
        </p:nvCxnSpPr>
        <p:spPr>
          <a:xfrm rot="5400000" flipH="1" flipV="1">
            <a:off x="2961561" y="4772740"/>
            <a:ext cx="820579" cy="571500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/>
          <p:cNvSpPr/>
          <p:nvPr/>
        </p:nvSpPr>
        <p:spPr>
          <a:xfrm>
            <a:off x="3886200" y="4876800"/>
            <a:ext cx="14741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pc="-120" dirty="0" smtClean="0">
                <a:solidFill>
                  <a:srgbClr val="002060"/>
                </a:solidFill>
                <a:latin typeface="Gulim"/>
                <a:cs typeface="Gulim"/>
              </a:rPr>
              <a:t>•   </a:t>
            </a:r>
            <a:r>
              <a:rPr lang="ko-KR" altLang="en-US" sz="1100" spc="-120" dirty="0" err="1" smtClean="0">
                <a:solidFill>
                  <a:srgbClr val="002060"/>
                </a:solidFill>
                <a:latin typeface="Gulim"/>
                <a:cs typeface="Gulim"/>
              </a:rPr>
              <a:t>로지스틱</a:t>
            </a:r>
            <a:r>
              <a:rPr lang="ko-KR" altLang="en-US" sz="1100" spc="-120" dirty="0" smtClean="0">
                <a:solidFill>
                  <a:srgbClr val="002060"/>
                </a:solidFill>
                <a:latin typeface="Gulim"/>
                <a:cs typeface="Gulim"/>
              </a:rPr>
              <a:t> 회귀분석</a:t>
            </a:r>
            <a:endParaRPr lang="en-US" altLang="ko-KR" sz="1100" spc="-120" dirty="0" smtClean="0">
              <a:solidFill>
                <a:srgbClr val="002060"/>
              </a:solidFill>
              <a:latin typeface="Gulim"/>
              <a:cs typeface="Gulim"/>
            </a:endParaRPr>
          </a:p>
          <a:p>
            <a:r>
              <a:rPr lang="en-US" altLang="ko-KR" sz="1100" spc="-120" dirty="0" smtClean="0">
                <a:solidFill>
                  <a:srgbClr val="002060"/>
                </a:solidFill>
                <a:latin typeface="Gulim"/>
                <a:cs typeface="Gulim"/>
              </a:rPr>
              <a:t>•   </a:t>
            </a:r>
            <a:r>
              <a:rPr lang="ko-KR" altLang="en-US" sz="1100" spc="-120" dirty="0" smtClean="0">
                <a:solidFill>
                  <a:srgbClr val="002060"/>
                </a:solidFill>
                <a:latin typeface="Gulim"/>
                <a:cs typeface="Gulim"/>
              </a:rPr>
              <a:t>베르누이 </a:t>
            </a:r>
            <a:r>
              <a:rPr lang="ko-KR" altLang="en-US" sz="1100" spc="-120" dirty="0" err="1" smtClean="0">
                <a:solidFill>
                  <a:srgbClr val="002060"/>
                </a:solidFill>
                <a:latin typeface="Gulim"/>
                <a:cs typeface="Gulim"/>
              </a:rPr>
              <a:t>나이브</a:t>
            </a:r>
            <a:r>
              <a:rPr lang="ko-KR" altLang="en-US" sz="1100" spc="-120" dirty="0" smtClean="0">
                <a:solidFill>
                  <a:srgbClr val="002060"/>
                </a:solidFill>
                <a:latin typeface="Gulim"/>
                <a:cs typeface="Gulim"/>
              </a:rPr>
              <a:t> </a:t>
            </a:r>
            <a:r>
              <a:rPr lang="ko-KR" altLang="en-US" sz="1100" spc="-120" dirty="0" err="1" smtClean="0">
                <a:solidFill>
                  <a:srgbClr val="002060"/>
                </a:solidFill>
                <a:latin typeface="Gulim"/>
                <a:cs typeface="Gulim"/>
              </a:rPr>
              <a:t>베이즈</a:t>
            </a:r>
            <a:endParaRPr lang="ko-KR" altLang="en-US" sz="1100" dirty="0" smtClean="0"/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6172200" y="5697379"/>
            <a:ext cx="838200" cy="39862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새로운 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영화리뷰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9" name="구부러진 연결선 188"/>
          <p:cNvCxnSpPr/>
          <p:nvPr/>
        </p:nvCxnSpPr>
        <p:spPr>
          <a:xfrm rot="5400000" flipH="1" flipV="1">
            <a:off x="6428665" y="5001344"/>
            <a:ext cx="820571" cy="571500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bject 18"/>
          <p:cNvSpPr txBox="1"/>
          <p:nvPr/>
        </p:nvSpPr>
        <p:spPr>
          <a:xfrm>
            <a:off x="6781800" y="5334000"/>
            <a:ext cx="8382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100" spc="-120" dirty="0" smtClean="0">
                <a:solidFill>
                  <a:srgbClr val="002060"/>
                </a:solidFill>
                <a:latin typeface="Gulim"/>
                <a:cs typeface="Gulim"/>
              </a:rPr>
              <a:t>전처리</a:t>
            </a:r>
            <a:endParaRPr lang="ko-KR" altLang="en-US" sz="1100" spc="-120" dirty="0">
              <a:solidFill>
                <a:srgbClr val="002060"/>
              </a:solidFill>
              <a:latin typeface="Gulim"/>
              <a:cs typeface="Gulim"/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4038600" y="3657600"/>
            <a:ext cx="838200" cy="457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사전 기반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분석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5410200" y="5257800"/>
            <a:ext cx="685800" cy="228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정확도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8" name="모서리가 둥근 직사각형 197"/>
          <p:cNvSpPr/>
          <p:nvPr/>
        </p:nvSpPr>
        <p:spPr>
          <a:xfrm>
            <a:off x="6324600" y="4572000"/>
            <a:ext cx="838200" cy="228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로지스틱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7543800" y="4572000"/>
            <a:ext cx="990600" cy="228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키워드 추출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5" name="직선 연결선 204"/>
          <p:cNvCxnSpPr/>
          <p:nvPr/>
        </p:nvCxnSpPr>
        <p:spPr>
          <a:xfrm rot="5400000">
            <a:off x="5448918" y="4990483"/>
            <a:ext cx="533400" cy="1235"/>
          </a:xfrm>
          <a:prstGeom prst="line">
            <a:avLst/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모서리가 둥근 직사각형 208"/>
          <p:cNvSpPr/>
          <p:nvPr/>
        </p:nvSpPr>
        <p:spPr>
          <a:xfrm>
            <a:off x="8991600" y="4572000"/>
            <a:ext cx="685800" cy="228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시각화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1" name="Holder 7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383286" cy="201015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24</a:t>
            </a:fld>
            <a:endParaRPr dirty="0"/>
          </a:p>
        </p:txBody>
      </p:sp>
      <p:sp>
        <p:nvSpPr>
          <p:cNvPr id="49" name="직사각형 48"/>
          <p:cNvSpPr/>
          <p:nvPr/>
        </p:nvSpPr>
        <p:spPr>
          <a:xfrm>
            <a:off x="152400" y="3505200"/>
            <a:ext cx="9677400" cy="28194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4" name="object 4"/>
          <p:cNvSpPr txBox="1"/>
          <p:nvPr/>
        </p:nvSpPr>
        <p:spPr>
          <a:xfrm>
            <a:off x="457200" y="1143000"/>
            <a:ext cx="346582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데이터 분석 계획</a:t>
            </a:r>
            <a:endParaRPr lang="ko-KR" altLang="en-US" sz="3200" b="1" spc="-350" dirty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867400" y="3733800"/>
            <a:ext cx="838200" cy="228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사전 구축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620000" y="3657600"/>
            <a:ext cx="990600" cy="381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문장 감성 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점수 계산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1400" y="4953000"/>
            <a:ext cx="1676400" cy="92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모서리가 둥근 직사각형 56"/>
          <p:cNvSpPr/>
          <p:nvPr/>
        </p:nvSpPr>
        <p:spPr>
          <a:xfrm>
            <a:off x="4038600" y="4419600"/>
            <a:ext cx="838200" cy="4572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모형 기반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분석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오른쪽 화살표 58"/>
          <p:cNvSpPr/>
          <p:nvPr/>
        </p:nvSpPr>
        <p:spPr>
          <a:xfrm>
            <a:off x="1066800" y="4343400"/>
            <a:ext cx="685800" cy="76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오른쪽 화살표 59"/>
          <p:cNvSpPr/>
          <p:nvPr/>
        </p:nvSpPr>
        <p:spPr>
          <a:xfrm>
            <a:off x="5029200" y="3810000"/>
            <a:ext cx="685800" cy="76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오른쪽 화살표 60"/>
          <p:cNvSpPr/>
          <p:nvPr/>
        </p:nvSpPr>
        <p:spPr>
          <a:xfrm>
            <a:off x="6858000" y="3810000"/>
            <a:ext cx="685800" cy="76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오른쪽 화살표 61"/>
          <p:cNvSpPr/>
          <p:nvPr/>
        </p:nvSpPr>
        <p:spPr>
          <a:xfrm rot="19265948">
            <a:off x="3433775" y="4062742"/>
            <a:ext cx="578403" cy="4571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오른쪽 화살표 63"/>
          <p:cNvSpPr/>
          <p:nvPr/>
        </p:nvSpPr>
        <p:spPr>
          <a:xfrm rot="2686930">
            <a:off x="3409281" y="4464495"/>
            <a:ext cx="601178" cy="4571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오른쪽 화살표 64"/>
          <p:cNvSpPr/>
          <p:nvPr/>
        </p:nvSpPr>
        <p:spPr>
          <a:xfrm>
            <a:off x="5029200" y="4648200"/>
            <a:ext cx="1219200" cy="76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오른쪽 화살표 65"/>
          <p:cNvSpPr/>
          <p:nvPr/>
        </p:nvSpPr>
        <p:spPr>
          <a:xfrm>
            <a:off x="7239000" y="4648200"/>
            <a:ext cx="228600" cy="4571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오른쪽 화살표 66"/>
          <p:cNvSpPr/>
          <p:nvPr/>
        </p:nvSpPr>
        <p:spPr>
          <a:xfrm>
            <a:off x="8686800" y="4648200"/>
            <a:ext cx="228600" cy="4571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762622"/>
            <a:ext cx="4076700" cy="2809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" name="object 5"/>
          <p:cNvSpPr txBox="1"/>
          <p:nvPr/>
        </p:nvSpPr>
        <p:spPr>
          <a:xfrm>
            <a:off x="457200" y="2362200"/>
            <a:ext cx="5867400" cy="1436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평점 정보가 있는 영화 리뷰를 대상으로 함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 smtClean="0">
                <a:latin typeface="Gulim"/>
                <a:cs typeface="Gulim"/>
              </a:rPr>
              <a:t>•</a:t>
            </a:r>
            <a:r>
              <a:rPr lang="ko-KR" altLang="en-US" sz="1400" spc="-135" dirty="0" smtClean="0">
                <a:latin typeface="Gulim"/>
                <a:cs typeface="Gulim"/>
              </a:rPr>
              <a:t>	각 단어 별 </a:t>
            </a:r>
            <a:r>
              <a:rPr lang="ko-KR" altLang="en-US" sz="1400" spc="-135" dirty="0">
                <a:latin typeface="Gulim"/>
                <a:cs typeface="Gulim"/>
              </a:rPr>
              <a:t>평점의 분포가 </a:t>
            </a:r>
            <a:r>
              <a:rPr lang="en-US" altLang="ko-KR" sz="1400" b="1" spc="-135" dirty="0">
                <a:latin typeface="Gulim"/>
                <a:cs typeface="Gulim"/>
              </a:rPr>
              <a:t>t</a:t>
            </a:r>
            <a:r>
              <a:rPr lang="ko-KR" altLang="en-US" sz="1400" b="1" spc="-135" dirty="0">
                <a:latin typeface="Gulim"/>
                <a:cs typeface="Gulim"/>
              </a:rPr>
              <a:t>분포</a:t>
            </a:r>
            <a:r>
              <a:rPr lang="ko-KR" altLang="en-US" sz="1400" spc="-135" dirty="0">
                <a:latin typeface="Gulim"/>
                <a:cs typeface="Gulim"/>
              </a:rPr>
              <a:t>를 따를 것이라고 </a:t>
            </a:r>
            <a:r>
              <a:rPr lang="ko-KR" altLang="en-US" sz="1400" spc="-135" dirty="0" smtClean="0">
                <a:latin typeface="Gulim"/>
                <a:cs typeface="Gulim"/>
              </a:rPr>
              <a:t>가정</a:t>
            </a:r>
            <a:r>
              <a:rPr lang="en-US" altLang="ko-KR" sz="1400" spc="-135" dirty="0" smtClean="0">
                <a:latin typeface="Gulim"/>
                <a:cs typeface="Gulim"/>
              </a:rPr>
              <a:t>.</a:t>
            </a:r>
          </a:p>
          <a:p>
            <a:pPr marL="184150" indent="-171450">
              <a:spcBef>
                <a:spcPts val="720"/>
              </a:spcBef>
              <a:buFont typeface="Arial" panose="020B0604020202020204" pitchFamily="34" charset="0"/>
              <a:buChar char="•"/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긍정적인 어휘가 쓰인 리뷰의 평점 분포는 전체 분포보다 오른쪽에</a:t>
            </a:r>
            <a:r>
              <a:rPr lang="en-US" altLang="ko-KR" sz="1400" spc="-135" dirty="0" smtClean="0">
                <a:latin typeface="Gulim"/>
                <a:cs typeface="Gulim"/>
              </a:rPr>
              <a:t>, </a:t>
            </a: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 smtClean="0">
                <a:latin typeface="Gulim"/>
                <a:cs typeface="Gulim"/>
              </a:rPr>
              <a:t>	</a:t>
            </a:r>
            <a:r>
              <a:rPr lang="ko-KR" altLang="en-US" sz="1400" spc="-135" dirty="0" smtClean="0">
                <a:latin typeface="Gulim"/>
                <a:cs typeface="Gulim"/>
              </a:rPr>
              <a:t>반대로 부정적인 어휘는 왼쪽에 있을 것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 smtClean="0">
                <a:latin typeface="Gulim"/>
                <a:cs typeface="Gulim"/>
              </a:rPr>
              <a:t>•</a:t>
            </a:r>
            <a:r>
              <a:rPr lang="ko-KR" altLang="en-US" sz="1400" spc="-135" dirty="0" smtClean="0">
                <a:latin typeface="Gulim"/>
                <a:cs typeface="Gulim"/>
              </a:rPr>
              <a:t>	</a:t>
            </a:r>
            <a:r>
              <a:rPr lang="en-US" altLang="ko-KR" sz="1400" b="1" spc="-135" dirty="0" smtClean="0">
                <a:latin typeface="Gulim"/>
                <a:cs typeface="Gulim"/>
              </a:rPr>
              <a:t>t-test</a:t>
            </a:r>
            <a:r>
              <a:rPr lang="ko-KR" altLang="en-US" sz="1400" spc="-135" dirty="0" smtClean="0">
                <a:latin typeface="Gulim"/>
                <a:cs typeface="Gulim"/>
              </a:rPr>
              <a:t>를 실시하여 검정 결과에 따라 해당 단어를 긍정</a:t>
            </a:r>
            <a:r>
              <a:rPr lang="en-US" altLang="ko-KR" sz="1400" spc="-135" dirty="0" smtClean="0">
                <a:latin typeface="Gulim"/>
                <a:cs typeface="Gulim"/>
              </a:rPr>
              <a:t>, </a:t>
            </a:r>
            <a:r>
              <a:rPr lang="ko-KR" altLang="en-US" sz="1400" spc="-135" dirty="0" smtClean="0">
                <a:latin typeface="Gulim"/>
                <a:cs typeface="Gulim"/>
              </a:rPr>
              <a:t>부정 또는 중립으로 분류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3" name="Holder 7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535686" cy="201015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25</a:t>
            </a:fld>
            <a:endParaRPr dirty="0"/>
          </a:p>
        </p:txBody>
      </p:sp>
      <p:sp>
        <p:nvSpPr>
          <p:cNvPr id="14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506374" y="320547"/>
            <a:ext cx="88932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 latinLnBrk="0">
              <a:defRPr/>
            </a:pPr>
            <a:r>
              <a:rPr lang="en-US" altLang="ko-KR" b="1" kern="0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4.2 </a:t>
            </a:r>
            <a:r>
              <a:rPr lang="ko-KR" altLang="en-US" b="1" kern="0" spc="50" dirty="0">
                <a:solidFill>
                  <a:schemeClr val="bg1"/>
                </a:solidFill>
                <a:latin typeface="Arial"/>
                <a:ea typeface="+mj-ea"/>
                <a:cs typeface="Arial"/>
              </a:rPr>
              <a:t>감성 사전 </a:t>
            </a:r>
            <a:r>
              <a:rPr lang="ko-KR" altLang="en-US" b="1" kern="0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구축 </a:t>
            </a:r>
            <a:endParaRPr lang="ko-KR" altLang="en-US" b="1" kern="0" spc="50" dirty="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5" name="object 4"/>
          <p:cNvSpPr txBox="1"/>
          <p:nvPr/>
        </p:nvSpPr>
        <p:spPr>
          <a:xfrm>
            <a:off x="457200" y="1143000"/>
            <a:ext cx="346582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감성 사전 구축 개요</a:t>
            </a:r>
            <a:endParaRPr lang="ko-KR" altLang="en-US" sz="3200" b="1" spc="-350" dirty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5"/>
          <p:cNvSpPr txBox="1"/>
          <p:nvPr/>
        </p:nvSpPr>
        <p:spPr>
          <a:xfrm>
            <a:off x="434618" y="1811432"/>
            <a:ext cx="7109182" cy="1131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>
                <a:latin typeface="Gulim"/>
                <a:cs typeface="Gulim"/>
              </a:rPr>
              <a:t>•</a:t>
            </a:r>
            <a:r>
              <a:rPr lang="ko-KR" altLang="en-US" sz="1400" spc="-135" dirty="0">
                <a:latin typeface="Gulim"/>
                <a:cs typeface="Gulim"/>
              </a:rPr>
              <a:t>	</a:t>
            </a:r>
            <a:r>
              <a:rPr lang="en-US" altLang="ko-KR" sz="1400" dirty="0" err="1" smtClean="0">
                <a:latin typeface="Gulim"/>
                <a:cs typeface="Gulim"/>
              </a:rPr>
              <a:t>KoNLPy</a:t>
            </a:r>
            <a:r>
              <a:rPr lang="ko-KR" altLang="en-US" sz="1400" spc="-135" dirty="0" smtClean="0">
                <a:latin typeface="Gulim"/>
                <a:cs typeface="Gulim"/>
              </a:rPr>
              <a:t> </a:t>
            </a:r>
            <a:r>
              <a:rPr lang="ko-KR" altLang="en-US" sz="1400" spc="-135" dirty="0">
                <a:latin typeface="Gulim"/>
                <a:cs typeface="Gulim"/>
              </a:rPr>
              <a:t>패키지의  </a:t>
            </a:r>
            <a:r>
              <a:rPr lang="en-US" altLang="ko-KR" sz="1400" dirty="0" err="1" smtClean="0">
                <a:latin typeface="Gulim"/>
                <a:cs typeface="Gulim"/>
              </a:rPr>
              <a:t>Kkma</a:t>
            </a:r>
            <a:r>
              <a:rPr lang="ko-KR" altLang="en-US" sz="1400" dirty="0" smtClean="0">
                <a:latin typeface="Gulim"/>
                <a:cs typeface="Gulim"/>
              </a:rPr>
              <a:t> </a:t>
            </a:r>
            <a:r>
              <a:rPr lang="ko-KR" altLang="en-US" sz="1400" spc="-135" dirty="0">
                <a:latin typeface="Gulim"/>
                <a:cs typeface="Gulim"/>
              </a:rPr>
              <a:t>형태소 분석기를 사용하여 형태소 분석 실시</a:t>
            </a:r>
            <a:endParaRPr lang="en-US" altLang="ko-KR" sz="1400" spc="-135" dirty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>
                <a:latin typeface="Gulim"/>
                <a:cs typeface="Gulim"/>
              </a:rPr>
              <a:t>•</a:t>
            </a:r>
            <a:r>
              <a:rPr lang="ko-KR" altLang="en-US" sz="1400" spc="-135" dirty="0">
                <a:latin typeface="Gulim"/>
                <a:cs typeface="Gulim"/>
              </a:rPr>
              <a:t>	형태소 분석 결과를 바탕으로 빈도수가 높은 순으로  </a:t>
            </a:r>
            <a:r>
              <a:rPr lang="ko-KR" altLang="en-US" sz="1400" spc="-135" dirty="0" smtClean="0">
                <a:latin typeface="Gulim"/>
                <a:cs typeface="Gulim"/>
              </a:rPr>
              <a:t>영화 별 최대 </a:t>
            </a:r>
            <a:r>
              <a:rPr lang="en-US" altLang="ko-KR" sz="1400" spc="-135" dirty="0">
                <a:latin typeface="Gulim"/>
                <a:cs typeface="Gulim"/>
              </a:rPr>
              <a:t>1000</a:t>
            </a:r>
            <a:r>
              <a:rPr lang="ko-KR" altLang="en-US" sz="1400" spc="-135" dirty="0">
                <a:latin typeface="Gulim"/>
                <a:cs typeface="Gulim"/>
              </a:rPr>
              <a:t>개의 연어 </a:t>
            </a:r>
            <a:r>
              <a:rPr lang="en-US" altLang="ko-KR" sz="1400" spc="-135" dirty="0">
                <a:latin typeface="Gulim"/>
                <a:cs typeface="Gulim"/>
              </a:rPr>
              <a:t>&amp; </a:t>
            </a:r>
            <a:r>
              <a:rPr lang="ko-KR" altLang="en-US" sz="1400" spc="-135" dirty="0">
                <a:latin typeface="Gulim"/>
                <a:cs typeface="Gulim"/>
              </a:rPr>
              <a:t>형용사  추출</a:t>
            </a:r>
            <a:endParaRPr lang="en-US" altLang="ko-KR" sz="1400" spc="-135" dirty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>
                <a:latin typeface="Gulim"/>
                <a:cs typeface="Gulim"/>
              </a:rPr>
              <a:t>•</a:t>
            </a:r>
            <a:r>
              <a:rPr lang="ko-KR" altLang="en-US" sz="1400" spc="-135" dirty="0">
                <a:latin typeface="Gulim"/>
                <a:cs typeface="Gulim"/>
              </a:rPr>
              <a:t>	해당 연어</a:t>
            </a:r>
            <a:r>
              <a:rPr lang="en-US" altLang="ko-KR" sz="1400" spc="-135" dirty="0">
                <a:latin typeface="Gulim"/>
                <a:cs typeface="Gulim"/>
              </a:rPr>
              <a:t>(</a:t>
            </a:r>
            <a:r>
              <a:rPr lang="ko-KR" altLang="en-US" sz="1400" spc="-135" dirty="0">
                <a:latin typeface="Gulim"/>
                <a:cs typeface="Gulim"/>
              </a:rPr>
              <a:t>형용사</a:t>
            </a:r>
            <a:r>
              <a:rPr lang="en-US" altLang="ko-KR" sz="1400" spc="-135" dirty="0">
                <a:latin typeface="Gulim"/>
                <a:cs typeface="Gulim"/>
              </a:rPr>
              <a:t>)</a:t>
            </a:r>
            <a:r>
              <a:rPr lang="ko-KR" altLang="en-US" sz="1400" spc="-135" dirty="0">
                <a:latin typeface="Gulim"/>
                <a:cs typeface="Gulim"/>
              </a:rPr>
              <a:t>가 속한 리뷰의 평점의 </a:t>
            </a:r>
            <a:r>
              <a:rPr lang="ko-KR" altLang="en-US" sz="1400" spc="-135" dirty="0" smtClean="0">
                <a:latin typeface="Gulim"/>
                <a:cs typeface="Gulim"/>
              </a:rPr>
              <a:t>평균 산출 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>
                <a:latin typeface="Gulim"/>
                <a:cs typeface="Gulim"/>
              </a:rPr>
              <a:t>•</a:t>
            </a:r>
            <a:r>
              <a:rPr lang="ko-KR" altLang="en-US" sz="1400" spc="-135" dirty="0">
                <a:latin typeface="Gulim"/>
                <a:cs typeface="Gulim"/>
              </a:rPr>
              <a:t>	</a:t>
            </a:r>
            <a:r>
              <a:rPr lang="ko-KR" altLang="en-US" sz="1400" spc="-135" dirty="0" smtClean="0">
                <a:latin typeface="Gulim"/>
                <a:cs typeface="Gulim"/>
              </a:rPr>
              <a:t>한 영화에 대한 연어</a:t>
            </a:r>
            <a:r>
              <a:rPr lang="en-US" altLang="ko-KR" sz="1400" spc="-135" dirty="0" smtClean="0">
                <a:latin typeface="Gulim"/>
                <a:cs typeface="Gulim"/>
              </a:rPr>
              <a:t>(</a:t>
            </a:r>
            <a:r>
              <a:rPr lang="ko-KR" altLang="en-US" sz="1400" spc="-135" dirty="0" smtClean="0">
                <a:latin typeface="Gulim"/>
                <a:cs typeface="Gulim"/>
              </a:rPr>
              <a:t>형용사</a:t>
            </a:r>
            <a:r>
              <a:rPr lang="en-US" altLang="ko-KR" sz="1400" spc="-135" dirty="0">
                <a:latin typeface="Gulim"/>
                <a:cs typeface="Gulim"/>
              </a:rPr>
              <a:t>)</a:t>
            </a:r>
            <a:r>
              <a:rPr lang="ko-KR" altLang="en-US" sz="1400" spc="-135" dirty="0" smtClean="0">
                <a:latin typeface="Gulim"/>
                <a:cs typeface="Gulim"/>
              </a:rPr>
              <a:t> 점수 계산 결과를  전체 영화 별로 집계 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3" name="Holder 7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535686" cy="201015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26</a:t>
            </a:fld>
            <a:endParaRPr dirty="0"/>
          </a:p>
        </p:txBody>
      </p:sp>
      <p:sp>
        <p:nvSpPr>
          <p:cNvPr id="14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506374" y="320547"/>
            <a:ext cx="88932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 latinLnBrk="0">
              <a:defRPr/>
            </a:pPr>
            <a:r>
              <a:rPr lang="en-US" altLang="ko-KR" b="1" kern="0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4.2 </a:t>
            </a:r>
            <a:r>
              <a:rPr lang="ko-KR" altLang="en-US" b="1" kern="0" spc="50" dirty="0">
                <a:solidFill>
                  <a:schemeClr val="bg1"/>
                </a:solidFill>
                <a:latin typeface="Arial"/>
                <a:ea typeface="+mj-ea"/>
                <a:cs typeface="Arial"/>
              </a:rPr>
              <a:t>감성 사전 </a:t>
            </a:r>
            <a:r>
              <a:rPr lang="ko-KR" altLang="en-US" b="1" kern="0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구축 </a:t>
            </a:r>
            <a:endParaRPr lang="ko-KR" altLang="en-US" b="1" kern="0" spc="50" dirty="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5" name="object 4"/>
          <p:cNvSpPr txBox="1"/>
          <p:nvPr/>
        </p:nvSpPr>
        <p:spPr>
          <a:xfrm>
            <a:off x="457200" y="1143000"/>
            <a:ext cx="346582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감성 사전 구축 과정</a:t>
            </a:r>
            <a:endParaRPr lang="ko-KR" altLang="en-US" sz="3200" b="1" spc="-350" dirty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/>
          <a:srcRect t="40516"/>
          <a:stretch/>
        </p:blipFill>
        <p:spPr bwMode="auto">
          <a:xfrm>
            <a:off x="694367" y="4876800"/>
            <a:ext cx="4057650" cy="844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/>
          <a:srcRect t="40790"/>
          <a:stretch/>
        </p:blipFill>
        <p:spPr bwMode="auto">
          <a:xfrm>
            <a:off x="5342567" y="4876799"/>
            <a:ext cx="3057525" cy="834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633510" y="5910590"/>
            <a:ext cx="6638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‘</a:t>
            </a:r>
            <a:r>
              <a:rPr lang="ko-KR" altLang="en-US" sz="1100" dirty="0" smtClean="0"/>
              <a:t>택시 운전사</a:t>
            </a:r>
            <a:r>
              <a:rPr lang="en-US" altLang="ko-KR" sz="1100" dirty="0" smtClean="0"/>
              <a:t>‘ </a:t>
            </a:r>
            <a:r>
              <a:rPr lang="ko-KR" altLang="en-US" sz="1100" dirty="0" smtClean="0"/>
              <a:t>에 대한 연어 </a:t>
            </a:r>
            <a:r>
              <a:rPr lang="en-US" altLang="ko-KR" sz="1100" dirty="0" smtClean="0"/>
              <a:t>&amp; </a:t>
            </a:r>
            <a:r>
              <a:rPr lang="ko-KR" altLang="en-US" sz="1100" dirty="0" smtClean="0"/>
              <a:t>형용사 추출 결과</a:t>
            </a:r>
            <a:endParaRPr lang="en-US" altLang="ko-KR" sz="1100" dirty="0" smtClean="0"/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 smtClean="0"/>
              <a:t>연어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형용사</a:t>
            </a:r>
            <a:r>
              <a:rPr lang="en-US" altLang="ko-KR" sz="1100" dirty="0" smtClean="0"/>
              <a:t>), </a:t>
            </a:r>
            <a:r>
              <a:rPr lang="ko-KR" altLang="en-US" sz="1100" dirty="0" smtClean="0"/>
              <a:t>어휘 의 평균 평점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>  영화의 평점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57200" y="3124200"/>
            <a:ext cx="8991600" cy="1447800"/>
            <a:chOff x="457200" y="3124200"/>
            <a:chExt cx="8991600" cy="1447800"/>
          </a:xfrm>
        </p:grpSpPr>
        <p:sp>
          <p:nvSpPr>
            <p:cNvPr id="31" name="object 5"/>
            <p:cNvSpPr txBox="1"/>
            <p:nvPr/>
          </p:nvSpPr>
          <p:spPr>
            <a:xfrm>
              <a:off x="4502483" y="3267526"/>
              <a:ext cx="2641601" cy="1509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ko-KR" altLang="en-US" sz="1200" i="1" dirty="0" smtClean="0">
                  <a:solidFill>
                    <a:schemeClr val="tx2">
                      <a:lumMod val="75000"/>
                    </a:schemeClr>
                  </a:solidFill>
                </a:rPr>
                <a:t> </a:t>
              </a:r>
              <a:r>
                <a:rPr lang="en-US" altLang="ko-KR" sz="1200" i="1" dirty="0" err="1" smtClean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ko-KR" altLang="en-US" sz="1200" i="1" dirty="0" smtClean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2">
                      <a:lumMod val="75000"/>
                    </a:schemeClr>
                  </a:solidFill>
                </a:rPr>
                <a:t>번째 사용자가 </a:t>
              </a:r>
              <a:r>
                <a:rPr lang="en-US" altLang="ko-KR" sz="1200" i="1" dirty="0" smtClean="0">
                  <a:solidFill>
                    <a:schemeClr val="tx2">
                      <a:lumMod val="75000"/>
                    </a:schemeClr>
                  </a:solidFill>
                </a:rPr>
                <a:t>j</a:t>
              </a:r>
              <a:r>
                <a:rPr lang="ko-KR" altLang="en-US" sz="1200" i="1" dirty="0" smtClean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2">
                      <a:lumMod val="75000"/>
                    </a:schemeClr>
                  </a:solidFill>
                </a:rPr>
                <a:t>번째로 작성한 리뷰의 평점</a:t>
              </a:r>
              <a:endParaRPr lang="en-US" altLang="ko-KR" sz="1200" dirty="0" smtClean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32" name="Picture 3"/>
            <p:cNvPicPr>
              <a:picLocks noChangeAspect="1" noChangeArrowheads="1"/>
            </p:cNvPicPr>
            <p:nvPr/>
          </p:nvPicPr>
          <p:blipFill rotWithShape="1">
            <a:blip r:embed="rId5"/>
            <a:srcRect b="48183"/>
            <a:stretch/>
          </p:blipFill>
          <p:spPr bwMode="auto">
            <a:xfrm>
              <a:off x="1082636" y="3470577"/>
              <a:ext cx="5995738" cy="872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3" name="직선 화살표 연결선 32"/>
            <p:cNvCxnSpPr/>
            <p:nvPr/>
          </p:nvCxnSpPr>
          <p:spPr>
            <a:xfrm rot="5400000">
              <a:off x="1697240" y="3549106"/>
              <a:ext cx="187529" cy="724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bject 5"/>
            <p:cNvSpPr txBox="1"/>
            <p:nvPr/>
          </p:nvSpPr>
          <p:spPr>
            <a:xfrm>
              <a:off x="609598" y="3303442"/>
              <a:ext cx="2920389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2">
                      <a:lumMod val="75000"/>
                    </a:schemeClr>
                  </a:solidFill>
                </a:rPr>
                <a:t>영화 리뷰 말뭉치에 </a:t>
              </a:r>
              <a:r>
                <a:rPr lang="en-US" altLang="ko-KR" sz="1200" i="1" dirty="0" smtClean="0">
                  <a:solidFill>
                    <a:schemeClr val="tx2">
                      <a:lumMod val="75000"/>
                    </a:schemeClr>
                  </a:solidFill>
                </a:rPr>
                <a:t>q</a:t>
              </a:r>
              <a:r>
                <a:rPr lang="ko-KR" altLang="en-US" sz="1200" dirty="0" smtClean="0">
                  <a:solidFill>
                    <a:schemeClr val="tx2">
                      <a:lumMod val="75000"/>
                    </a:schemeClr>
                  </a:solidFill>
                </a:rPr>
                <a:t> 번째로 등장한 단어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rot="5400000">
              <a:off x="4548113" y="3563473"/>
              <a:ext cx="187529" cy="724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bject 5"/>
            <p:cNvSpPr txBox="1"/>
            <p:nvPr/>
          </p:nvSpPr>
          <p:spPr>
            <a:xfrm>
              <a:off x="5605379" y="3660473"/>
              <a:ext cx="2919664" cy="3019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ko-KR" altLang="en-US" sz="1200" i="1" dirty="0" smtClean="0">
                  <a:solidFill>
                    <a:schemeClr val="tx2">
                      <a:lumMod val="75000"/>
                    </a:schemeClr>
                  </a:solidFill>
                </a:rPr>
                <a:t> </a:t>
              </a:r>
              <a:r>
                <a:rPr lang="en-US" altLang="ko-KR" sz="1200" i="1" dirty="0" err="1" smtClean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ko-KR" altLang="en-US" sz="1200" i="1" dirty="0" smtClean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2">
                      <a:lumMod val="75000"/>
                    </a:schemeClr>
                  </a:solidFill>
                </a:rPr>
                <a:t>번째 사용자가 </a:t>
              </a:r>
              <a:r>
                <a:rPr lang="en-US" altLang="ko-KR" sz="1200" i="1" dirty="0" smtClean="0">
                  <a:solidFill>
                    <a:schemeClr val="tx2">
                      <a:lumMod val="75000"/>
                    </a:schemeClr>
                  </a:solidFill>
                </a:rPr>
                <a:t>j</a:t>
              </a:r>
              <a:r>
                <a:rPr lang="ko-KR" altLang="en-US" sz="1200" i="1" dirty="0" smtClean="0">
                  <a:solidFill>
                    <a:schemeClr val="tx2">
                      <a:lumMod val="75000"/>
                    </a:schemeClr>
                  </a:solidFill>
                </a:rPr>
                <a:t> </a:t>
              </a:r>
              <a:r>
                <a:rPr lang="ko-KR" altLang="en-US" sz="1200" dirty="0" smtClean="0">
                  <a:solidFill>
                    <a:schemeClr val="tx2">
                      <a:lumMod val="75000"/>
                    </a:schemeClr>
                  </a:solidFill>
                </a:rPr>
                <a:t>번째로 작성한 리뷰에</a:t>
              </a:r>
              <a:endParaRPr lang="en-US" altLang="ko-KR" sz="1200" dirty="0" smtClean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en-US" altLang="ko-KR" sz="1200" i="1" dirty="0" smtClean="0">
                  <a:solidFill>
                    <a:schemeClr val="tx2">
                      <a:lumMod val="75000"/>
                    </a:schemeClr>
                  </a:solidFill>
                </a:rPr>
                <a:t>q</a:t>
              </a:r>
              <a:r>
                <a:rPr lang="ko-KR" altLang="en-US" sz="1200" dirty="0" smtClean="0">
                  <a:solidFill>
                    <a:schemeClr val="tx2">
                      <a:lumMod val="75000"/>
                    </a:schemeClr>
                  </a:solidFill>
                </a:rPr>
                <a:t> 번째 단어가 쓰였을 경우 해당 리뷰의 평점</a:t>
              </a:r>
              <a:endParaRPr lang="en-US" altLang="ko-KR" sz="1200" dirty="0" smtClean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rot="10800000">
              <a:off x="5257800" y="3786357"/>
              <a:ext cx="278063" cy="1298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4343400" y="3657600"/>
              <a:ext cx="903705" cy="401573"/>
            </a:xfrm>
            <a:prstGeom prst="rect">
              <a:avLst/>
            </a:prstGeom>
            <a:noFill/>
            <a:ln w="6350"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9" name="object 5"/>
            <p:cNvSpPr txBox="1"/>
            <p:nvPr/>
          </p:nvSpPr>
          <p:spPr>
            <a:xfrm>
              <a:off x="6477000" y="4038600"/>
              <a:ext cx="2919664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r"/>
              <a:r>
                <a:rPr lang="en-US" altLang="ko-KR" sz="1000" i="1" dirty="0" smtClean="0">
                  <a:solidFill>
                    <a:schemeClr val="tx2">
                      <a:lumMod val="75000"/>
                    </a:schemeClr>
                  </a:solidFill>
                </a:rPr>
                <a:t>m</a:t>
              </a:r>
              <a:r>
                <a:rPr lang="ko-KR" altLang="en-US" sz="1000" i="1" dirty="0" smtClean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2">
                      <a:lumMod val="75000"/>
                    </a:schemeClr>
                  </a:solidFill>
                </a:rPr>
                <a:t>은 전체 사용자 수</a:t>
              </a:r>
              <a:endParaRPr lang="en-US" altLang="ko-KR" sz="1000" i="1" dirty="0" smtClean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r"/>
              <a:r>
                <a:rPr lang="en-US" altLang="ko-KR" sz="1000" i="1" dirty="0" err="1" smtClean="0">
                  <a:solidFill>
                    <a:schemeClr val="tx2">
                      <a:lumMod val="75000"/>
                    </a:schemeClr>
                  </a:solidFill>
                </a:rPr>
                <a:t>n</a:t>
              </a:r>
              <a:r>
                <a:rPr lang="en-US" altLang="ko-KR" sz="1000" i="1" baseline="-25000" dirty="0" err="1" smtClean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ko-KR" altLang="en-US" sz="1000" dirty="0" smtClean="0">
                  <a:solidFill>
                    <a:schemeClr val="tx2">
                      <a:lumMod val="75000"/>
                    </a:schemeClr>
                  </a:solidFill>
                </a:rPr>
                <a:t>는 </a:t>
              </a:r>
              <a:r>
                <a:rPr lang="en-US" altLang="ko-KR" sz="1000" i="1" dirty="0" err="1" smtClean="0">
                  <a:solidFill>
                    <a:schemeClr val="tx2">
                      <a:lumMod val="75000"/>
                    </a:schemeClr>
                  </a:solidFill>
                </a:rPr>
                <a:t>i</a:t>
              </a:r>
              <a:r>
                <a:rPr lang="ko-KR" altLang="en-US" sz="1000" i="1" dirty="0" smtClean="0">
                  <a:solidFill>
                    <a:schemeClr val="tx2">
                      <a:lumMod val="75000"/>
                    </a:schemeClr>
                  </a:solidFill>
                </a:rPr>
                <a:t> </a:t>
              </a:r>
              <a:r>
                <a:rPr lang="ko-KR" altLang="en-US" sz="1000" dirty="0" smtClean="0">
                  <a:solidFill>
                    <a:schemeClr val="tx2">
                      <a:lumMod val="75000"/>
                    </a:schemeClr>
                  </a:solidFill>
                </a:rPr>
                <a:t>번째 사용자가 작성한 리뷰의 총수</a:t>
              </a:r>
              <a:endParaRPr lang="en-US" altLang="ko-KR" sz="1000" dirty="0" smtClean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r"/>
              <a:r>
                <a:rPr lang="en-US" altLang="ko-KR" sz="1000" i="1" dirty="0" smtClean="0">
                  <a:solidFill>
                    <a:schemeClr val="tx2">
                      <a:lumMod val="75000"/>
                    </a:schemeClr>
                  </a:solidFill>
                </a:rPr>
                <a:t>n(w</a:t>
              </a:r>
              <a:r>
                <a:rPr lang="ko-KR" altLang="en-US" sz="1000" i="1" dirty="0" smtClean="0">
                  <a:solidFill>
                    <a:schemeClr val="tx2">
                      <a:lumMod val="75000"/>
                    </a:schemeClr>
                  </a:solidFill>
                </a:rPr>
                <a:t> </a:t>
              </a:r>
              <a:r>
                <a:rPr lang="en-US" altLang="ko-KR" sz="1000" i="1" baseline="-25000" dirty="0" smtClean="0">
                  <a:solidFill>
                    <a:schemeClr val="tx2">
                      <a:lumMod val="75000"/>
                    </a:schemeClr>
                  </a:solidFill>
                </a:rPr>
                <a:t>q</a:t>
              </a:r>
              <a:r>
                <a:rPr lang="ko-KR" altLang="en-US" sz="1000" i="1" dirty="0" smtClean="0">
                  <a:solidFill>
                    <a:schemeClr val="tx2">
                      <a:lumMod val="75000"/>
                    </a:schemeClr>
                  </a:solidFill>
                </a:rPr>
                <a:t> </a:t>
              </a:r>
              <a:r>
                <a:rPr lang="en-US" altLang="ko-KR" sz="1000" i="1" dirty="0" smtClean="0">
                  <a:solidFill>
                    <a:schemeClr val="tx2">
                      <a:lumMod val="75000"/>
                    </a:schemeClr>
                  </a:solidFill>
                </a:rPr>
                <a:t>)</a:t>
              </a:r>
              <a:r>
                <a:rPr lang="ko-KR" altLang="en-US" sz="1000" i="1" dirty="0" smtClean="0">
                  <a:solidFill>
                    <a:schemeClr val="tx2">
                      <a:lumMod val="75000"/>
                    </a:schemeClr>
                  </a:solidFill>
                </a:rPr>
                <a:t> </a:t>
              </a:r>
              <a:r>
                <a:rPr lang="ko-KR" altLang="en-US" sz="1000" dirty="0" smtClean="0">
                  <a:solidFill>
                    <a:schemeClr val="tx2">
                      <a:lumMod val="75000"/>
                    </a:schemeClr>
                  </a:solidFill>
                </a:rPr>
                <a:t>는 </a:t>
              </a:r>
              <a:r>
                <a:rPr lang="en-US" altLang="ko-KR" sz="1000" dirty="0" smtClean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ko-KR" altLang="en-US" sz="1000" i="1" dirty="0" smtClean="0">
                  <a:solidFill>
                    <a:schemeClr val="tx2">
                      <a:lumMod val="75000"/>
                    </a:schemeClr>
                  </a:solidFill>
                </a:rPr>
                <a:t> </a:t>
              </a:r>
              <a:r>
                <a:rPr lang="en-US" altLang="ko-KR" sz="1000" i="1" dirty="0" err="1" smtClean="0">
                  <a:solidFill>
                    <a:schemeClr val="tx2">
                      <a:lumMod val="75000"/>
                    </a:schemeClr>
                  </a:solidFill>
                </a:rPr>
                <a:t>w</a:t>
              </a:r>
              <a:r>
                <a:rPr lang="en-US" altLang="ko-KR" sz="1000" i="1" baseline="-25000" dirty="0" err="1" smtClean="0">
                  <a:solidFill>
                    <a:schemeClr val="tx2">
                      <a:lumMod val="75000"/>
                    </a:schemeClr>
                  </a:solidFill>
                </a:rPr>
                <a:t>q</a:t>
              </a:r>
              <a:r>
                <a:rPr lang="ko-KR" altLang="en-US" sz="1000" dirty="0" smtClean="0">
                  <a:solidFill>
                    <a:schemeClr val="tx2">
                      <a:lumMod val="75000"/>
                    </a:schemeClr>
                  </a:solidFill>
                </a:rPr>
                <a:t> 의 빈도수</a:t>
              </a:r>
              <a:endParaRPr lang="en-US" altLang="ko-KR" sz="1000" dirty="0" smtClean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57200" y="3124200"/>
              <a:ext cx="8991600" cy="144780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5223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 txBox="1">
            <a:spLocks noGrp="1"/>
          </p:cNvSpPr>
          <p:nvPr>
            <p:ph type="title" idx="4294967295"/>
          </p:nvPr>
        </p:nvSpPr>
        <p:spPr>
          <a:xfrm>
            <a:off x="506374" y="320547"/>
            <a:ext cx="88932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 latinLnBrk="0">
              <a:defRPr/>
            </a:pPr>
            <a:r>
              <a:rPr lang="en-US" altLang="ko-KR" sz="1800" spc="50" dirty="0" smtClean="0">
                <a:latin typeface="Arial"/>
                <a:cs typeface="Arial"/>
              </a:rPr>
              <a:t>4.2 </a:t>
            </a:r>
            <a:r>
              <a:rPr lang="ko-KR" altLang="en-US" sz="1800" spc="50" dirty="0" smtClean="0">
                <a:latin typeface="Arial"/>
                <a:cs typeface="Arial"/>
              </a:rPr>
              <a:t>감성 사전 </a:t>
            </a:r>
            <a:r>
              <a:rPr lang="ko-KR" altLang="en-US" sz="1800" spc="50" dirty="0">
                <a:latin typeface="Arial"/>
                <a:cs typeface="Arial"/>
              </a:rPr>
              <a:t>구축</a:t>
            </a:r>
          </a:p>
        </p:txBody>
      </p:sp>
      <p:sp>
        <p:nvSpPr>
          <p:cNvPr id="19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5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26" name="Holder 7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535686" cy="201015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27</a:t>
            </a:fld>
            <a:endParaRPr dirty="0"/>
          </a:p>
        </p:txBody>
      </p:sp>
      <p:sp>
        <p:nvSpPr>
          <p:cNvPr id="15" name="직사각형 14"/>
          <p:cNvSpPr/>
          <p:nvPr/>
        </p:nvSpPr>
        <p:spPr>
          <a:xfrm>
            <a:off x="685801" y="3730412"/>
            <a:ext cx="8077200" cy="61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indent="-180975">
              <a:lnSpc>
                <a:spcPct val="10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 smtClean="0">
                <a:latin typeface="Gulim"/>
                <a:cs typeface="Gulim"/>
              </a:rPr>
              <a:t>•	</a:t>
            </a:r>
            <a:r>
              <a:rPr lang="ko-KR" altLang="en-US" sz="1400" spc="-135" dirty="0" err="1" smtClean="0">
                <a:latin typeface="Gulim"/>
                <a:cs typeface="Gulim"/>
              </a:rPr>
              <a:t>귀무가설</a:t>
            </a:r>
            <a:r>
              <a:rPr lang="en-US" altLang="ko-KR" sz="1400" spc="-135" dirty="0" smtClean="0">
                <a:latin typeface="Gulim"/>
                <a:cs typeface="Gulim"/>
              </a:rPr>
              <a:t>(H0)</a:t>
            </a:r>
            <a:r>
              <a:rPr lang="ko-KR" altLang="en-US" sz="1400" spc="-135" dirty="0" smtClean="0">
                <a:latin typeface="Gulim"/>
                <a:cs typeface="Gulim"/>
              </a:rPr>
              <a:t>  </a:t>
            </a:r>
            <a:r>
              <a:rPr lang="en-US" altLang="ko-KR" sz="1400" spc="-135" dirty="0" smtClean="0">
                <a:latin typeface="Gulim"/>
                <a:cs typeface="Gulim"/>
              </a:rPr>
              <a:t>: </a:t>
            </a:r>
            <a:r>
              <a:rPr lang="ko-KR" altLang="en-US" sz="1400" spc="-135" dirty="0" smtClean="0">
                <a:latin typeface="Gulim"/>
                <a:cs typeface="Gulim"/>
              </a:rPr>
              <a:t>전체 평균과 해당 단어의 </a:t>
            </a:r>
            <a:r>
              <a:rPr lang="ko-KR" altLang="en-US" sz="1400" b="1" spc="-135" dirty="0" smtClean="0">
                <a:latin typeface="Gulim"/>
                <a:cs typeface="Gulim"/>
              </a:rPr>
              <a:t>평균 평점이 동일</a:t>
            </a:r>
            <a:r>
              <a:rPr lang="ko-KR" altLang="en-US" sz="1400" spc="-135" dirty="0" smtClean="0">
                <a:latin typeface="Gulim"/>
                <a:cs typeface="Gulim"/>
              </a:rPr>
              <a:t>하다</a:t>
            </a:r>
            <a:r>
              <a:rPr lang="en-US" altLang="ko-KR" sz="1400" spc="-135" dirty="0" smtClean="0">
                <a:latin typeface="Gulim"/>
                <a:cs typeface="Gulim"/>
              </a:rPr>
              <a:t>. (</a:t>
            </a:r>
            <a:r>
              <a:rPr lang="ko-KR" altLang="en-US" sz="1400" spc="-135" dirty="0" smtClean="0">
                <a:latin typeface="Gulim"/>
                <a:cs typeface="Gulim"/>
              </a:rPr>
              <a:t>해당 단어는 </a:t>
            </a:r>
            <a:r>
              <a:rPr lang="ko-KR" altLang="en-US" sz="1400" b="1" spc="-135" dirty="0" smtClean="0">
                <a:latin typeface="Gulim"/>
                <a:cs typeface="Gulim"/>
              </a:rPr>
              <a:t>중립</a:t>
            </a:r>
            <a:r>
              <a:rPr lang="ko-KR" altLang="en-US" sz="1400" spc="-135" dirty="0" smtClean="0">
                <a:latin typeface="Gulim"/>
                <a:cs typeface="Gulim"/>
              </a:rPr>
              <a:t>에 속한다</a:t>
            </a:r>
            <a:r>
              <a:rPr lang="en-US" altLang="ko-KR" sz="1400" spc="-135" dirty="0" smtClean="0">
                <a:latin typeface="Gulim"/>
                <a:cs typeface="Gulim"/>
              </a:rPr>
              <a:t>.)</a:t>
            </a: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 smtClean="0">
                <a:latin typeface="Gulim"/>
                <a:cs typeface="Gulim"/>
              </a:rPr>
              <a:t>• 	</a:t>
            </a:r>
            <a:r>
              <a:rPr lang="ko-KR" altLang="en-US" sz="1400" spc="-135" dirty="0" smtClean="0">
                <a:latin typeface="Gulim"/>
                <a:cs typeface="Gulim"/>
              </a:rPr>
              <a:t>기각가설</a:t>
            </a:r>
            <a:r>
              <a:rPr lang="en-US" altLang="ko-KR" sz="1400" spc="-135" dirty="0" smtClean="0">
                <a:latin typeface="Gulim"/>
                <a:cs typeface="Gulim"/>
              </a:rPr>
              <a:t>(H1)</a:t>
            </a:r>
            <a:r>
              <a:rPr lang="ko-KR" altLang="en-US" sz="1400" spc="-135" dirty="0" smtClean="0">
                <a:latin typeface="Gulim"/>
                <a:cs typeface="Gulim"/>
              </a:rPr>
              <a:t>  </a:t>
            </a:r>
            <a:r>
              <a:rPr lang="en-US" altLang="ko-KR" sz="1400" spc="-135" dirty="0" smtClean="0">
                <a:latin typeface="Gulim"/>
                <a:cs typeface="Gulim"/>
              </a:rPr>
              <a:t>: </a:t>
            </a:r>
            <a:r>
              <a:rPr lang="ko-KR" altLang="en-US" sz="1400" spc="-135" dirty="0" smtClean="0">
                <a:latin typeface="Gulim"/>
                <a:cs typeface="Gulim"/>
              </a:rPr>
              <a:t>전체 평균과 해당 단어의 </a:t>
            </a:r>
            <a:r>
              <a:rPr lang="ko-KR" altLang="en-US" sz="1400" b="1" spc="-135" dirty="0" smtClean="0">
                <a:latin typeface="Gulim"/>
                <a:cs typeface="Gulim"/>
              </a:rPr>
              <a:t>평균 평점이 같지 않다</a:t>
            </a:r>
            <a:r>
              <a:rPr lang="en-US" altLang="ko-KR" sz="1400" b="1" spc="-135" dirty="0" smtClean="0">
                <a:latin typeface="Gulim"/>
                <a:cs typeface="Gulim"/>
              </a:rPr>
              <a:t>. </a:t>
            </a:r>
            <a:r>
              <a:rPr lang="en-US" altLang="ko-KR" sz="1400" spc="-135" dirty="0" smtClean="0">
                <a:latin typeface="Gulim"/>
                <a:cs typeface="Gulim"/>
              </a:rPr>
              <a:t>(</a:t>
            </a:r>
            <a:r>
              <a:rPr lang="ko-KR" altLang="en-US" sz="1400" spc="-135" dirty="0" smtClean="0">
                <a:latin typeface="Gulim"/>
                <a:cs typeface="Gulim"/>
              </a:rPr>
              <a:t>해당 단어는 </a:t>
            </a:r>
            <a:r>
              <a:rPr lang="ko-KR" altLang="en-US" sz="1400" b="1" spc="-135" dirty="0" smtClean="0">
                <a:latin typeface="Gulim"/>
                <a:cs typeface="Gulim"/>
              </a:rPr>
              <a:t>부정 또는 긍정 </a:t>
            </a:r>
            <a:r>
              <a:rPr lang="ko-KR" altLang="en-US" sz="1400" spc="-135" dirty="0" smtClean="0">
                <a:latin typeface="Gulim"/>
                <a:cs typeface="Gulim"/>
              </a:rPr>
              <a:t>단어에 속한다</a:t>
            </a:r>
            <a:r>
              <a:rPr lang="en-US" altLang="ko-KR" sz="1400" spc="-135" dirty="0" smtClean="0">
                <a:latin typeface="Gulim"/>
                <a:cs typeface="Gulim"/>
              </a:rPr>
              <a:t>.)</a:t>
            </a:r>
          </a:p>
        </p:txBody>
      </p:sp>
      <p:sp>
        <p:nvSpPr>
          <p:cNvPr id="16" name="object 3"/>
          <p:cNvSpPr txBox="1"/>
          <p:nvPr/>
        </p:nvSpPr>
        <p:spPr>
          <a:xfrm>
            <a:off x="609600" y="3458540"/>
            <a:ext cx="282384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가설 수립</a:t>
            </a:r>
            <a:endParaRPr lang="ko-KR" altLang="en-US" sz="1600" b="1" spc="-180" dirty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33" name="object 4"/>
          <p:cNvSpPr txBox="1"/>
          <p:nvPr/>
        </p:nvSpPr>
        <p:spPr>
          <a:xfrm>
            <a:off x="457200" y="1143000"/>
            <a:ext cx="55626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감성 사전 구축 과정</a:t>
            </a:r>
            <a:r>
              <a:rPr lang="en-US" altLang="ko-KR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- </a:t>
            </a: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독립표본</a:t>
            </a:r>
            <a:r>
              <a:rPr lang="en-US" altLang="ko-KR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  T-test</a:t>
            </a:r>
            <a:endParaRPr lang="ko-KR" altLang="en-US" sz="3200" b="1" spc="-350" dirty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  <p:sp>
        <p:nvSpPr>
          <p:cNvPr id="20" name="object 3"/>
          <p:cNvSpPr txBox="1"/>
          <p:nvPr/>
        </p:nvSpPr>
        <p:spPr>
          <a:xfrm>
            <a:off x="609601" y="1752600"/>
            <a:ext cx="282384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등분산성  검정</a:t>
            </a:r>
            <a:endParaRPr lang="ko-KR" altLang="en-US" sz="1600" b="1" spc="-180" dirty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5801" y="2057400"/>
            <a:ext cx="807720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indent="-180975">
              <a:lnSpc>
                <a:spcPct val="10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 smtClean="0">
                <a:latin typeface="Gulim"/>
                <a:cs typeface="Gulim"/>
              </a:rPr>
              <a:t>•  </a:t>
            </a:r>
            <a:r>
              <a:rPr lang="ko-KR" altLang="en-US" sz="1400" spc="-135" dirty="0" smtClean="0">
                <a:latin typeface="Gulim"/>
                <a:cs typeface="Gulim"/>
              </a:rPr>
              <a:t>특정 어휘의 평점 분포와 영화의 평점 분포가 동일한 분산의 동질 여부를 파악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 indent="-180975">
              <a:lnSpc>
                <a:spcPct val="10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 smtClean="0">
                <a:latin typeface="Gulim"/>
                <a:cs typeface="Gulim"/>
              </a:rPr>
              <a:t>•  </a:t>
            </a:r>
            <a:r>
              <a:rPr lang="en-US" altLang="ko-KR" sz="1400" spc="-135" dirty="0" err="1" smtClean="0">
                <a:latin typeface="Gulim"/>
                <a:cs typeface="Gulim"/>
              </a:rPr>
              <a:t>Pyrhon</a:t>
            </a:r>
            <a:r>
              <a:rPr lang="en-US" altLang="ko-KR" sz="1400" spc="-135" dirty="0" smtClean="0">
                <a:latin typeface="Gulim"/>
                <a:cs typeface="Gulim"/>
              </a:rPr>
              <a:t> </a:t>
            </a:r>
            <a:r>
              <a:rPr lang="en-US" altLang="ko-KR" sz="1400" spc="-135" dirty="0" err="1" smtClean="0">
                <a:latin typeface="Gulim"/>
                <a:cs typeface="Gulim"/>
              </a:rPr>
              <a:t>scipy</a:t>
            </a:r>
            <a:r>
              <a:rPr lang="en-US" altLang="ko-KR" sz="1400" spc="-135" dirty="0" smtClean="0">
                <a:latin typeface="Gulim"/>
                <a:cs typeface="Gulim"/>
              </a:rPr>
              <a:t> </a:t>
            </a:r>
            <a:r>
              <a:rPr lang="ko-KR" altLang="en-US" sz="1400" spc="-135" dirty="0" smtClean="0">
                <a:latin typeface="Gulim"/>
                <a:cs typeface="Gulim"/>
              </a:rPr>
              <a:t>패키지의</a:t>
            </a:r>
            <a:r>
              <a:rPr lang="en-US" altLang="ko-KR" sz="1400" spc="-135" dirty="0" smtClean="0">
                <a:latin typeface="Gulim"/>
                <a:cs typeface="Gulim"/>
              </a:rPr>
              <a:t> </a:t>
            </a:r>
            <a:r>
              <a:rPr lang="ko-KR" altLang="ko-KR" sz="1400" dirty="0" smtClean="0"/>
              <a:t>levene 등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분산</a:t>
            </a:r>
            <a:r>
              <a:rPr lang="en-US" altLang="ko-KR" sz="1400" spc="-135" dirty="0" smtClean="0">
                <a:latin typeface="Gulim"/>
                <a:cs typeface="Gulim"/>
              </a:rPr>
              <a:t> </a:t>
            </a:r>
            <a:r>
              <a:rPr lang="ko-KR" altLang="en-US" sz="1400" spc="-135" dirty="0" smtClean="0">
                <a:latin typeface="Gulim"/>
                <a:cs typeface="Gulim"/>
              </a:rPr>
              <a:t>검정 이용 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 indent="-180975">
              <a:lnSpc>
                <a:spcPct val="10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 smtClean="0">
                <a:latin typeface="Gulim"/>
                <a:cs typeface="Gulim"/>
              </a:rPr>
              <a:t>•  </a:t>
            </a:r>
            <a:r>
              <a:rPr lang="ko-KR" altLang="en-US" sz="1400" spc="-135" dirty="0" smtClean="0">
                <a:latin typeface="Gulim"/>
                <a:cs typeface="Gulim"/>
              </a:rPr>
              <a:t>두 집단의 분산이 동일한 경우 </a:t>
            </a:r>
            <a:r>
              <a:rPr lang="en-US" altLang="ko-KR" sz="1400" spc="-135" dirty="0" smtClean="0">
                <a:latin typeface="Gulim"/>
                <a:cs typeface="Gulim"/>
              </a:rPr>
              <a:t>→ </a:t>
            </a:r>
            <a:r>
              <a:rPr lang="en-US" altLang="ko-KR" sz="1400" spc="-135" dirty="0" smtClean="0">
                <a:latin typeface="+mn-ea"/>
                <a:cs typeface="Gulim"/>
              </a:rPr>
              <a:t>Student</a:t>
            </a:r>
            <a:r>
              <a:rPr lang="en-US" altLang="ko-KR" sz="1400" spc="-135" dirty="0" smtClean="0">
                <a:latin typeface="Gulim"/>
                <a:cs typeface="Gulim"/>
              </a:rPr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t-</a:t>
            </a:r>
            <a:r>
              <a:rPr lang="ko-KR" altLang="en-US" sz="1400" dirty="0" smtClean="0"/>
              <a:t>검정 </a:t>
            </a:r>
            <a:endParaRPr lang="en-US" altLang="ko-KR" sz="1400" dirty="0" smtClean="0"/>
          </a:p>
          <a:p>
            <a:pPr marL="12700" indent="-180975">
              <a:lnSpc>
                <a:spcPct val="10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 smtClean="0">
                <a:latin typeface="Gulim"/>
                <a:cs typeface="Gulim"/>
              </a:rPr>
              <a:t>•  </a:t>
            </a:r>
            <a:r>
              <a:rPr lang="ko-KR" altLang="en-US" sz="1400" spc="-135" dirty="0" smtClean="0">
                <a:latin typeface="Gulim"/>
                <a:cs typeface="Gulim"/>
              </a:rPr>
              <a:t>두 집단의 분산이 동일하지 않는 경우 </a:t>
            </a:r>
            <a:r>
              <a:rPr lang="en-US" altLang="ko-KR" sz="1400" spc="-135" dirty="0" smtClean="0">
                <a:latin typeface="Gulim"/>
                <a:cs typeface="Gulim"/>
              </a:rPr>
              <a:t>→ </a:t>
            </a:r>
            <a:r>
              <a:rPr lang="en-US" altLang="ko-KR" sz="1400" dirty="0" smtClean="0">
                <a:latin typeface="+mn-ea"/>
              </a:rPr>
              <a:t>Welch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t-</a:t>
            </a:r>
            <a:r>
              <a:rPr lang="ko-KR" altLang="en-US" sz="1400" dirty="0"/>
              <a:t>검정</a:t>
            </a:r>
            <a:r>
              <a:rPr lang="ko-KR" altLang="en-US" sz="1400" spc="-135" dirty="0" smtClean="0">
                <a:latin typeface="Gulim"/>
                <a:cs typeface="Gulim"/>
              </a:rPr>
              <a:t> 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  <p:sp>
        <p:nvSpPr>
          <p:cNvPr id="22" name="object 3"/>
          <p:cNvSpPr txBox="1"/>
          <p:nvPr/>
        </p:nvSpPr>
        <p:spPr>
          <a:xfrm>
            <a:off x="609601" y="4599801"/>
            <a:ext cx="282384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검정 통계량</a:t>
            </a:r>
            <a:r>
              <a:rPr lang="en-US" altLang="ko-KR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(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등 분산이  가정된  경우</a:t>
            </a:r>
            <a:r>
              <a:rPr lang="en-US" altLang="ko-KR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)</a:t>
            </a:r>
            <a:endParaRPr lang="ko-KR" altLang="en-US" sz="1600" b="1" spc="-180" dirty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66446" y="4876800"/>
            <a:ext cx="6781800" cy="1371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47" y="5032586"/>
            <a:ext cx="3142396" cy="11745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346" y="5192497"/>
            <a:ext cx="3128061" cy="854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 txBox="1">
            <a:spLocks noGrp="1"/>
          </p:cNvSpPr>
          <p:nvPr>
            <p:ph type="title" idx="4294967295"/>
          </p:nvPr>
        </p:nvSpPr>
        <p:spPr>
          <a:xfrm>
            <a:off x="506374" y="320547"/>
            <a:ext cx="88932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 latinLnBrk="0">
              <a:defRPr/>
            </a:pPr>
            <a:r>
              <a:rPr lang="en-US" altLang="ko-KR" sz="1800" spc="50" dirty="0" smtClean="0">
                <a:latin typeface="Arial"/>
                <a:cs typeface="Arial"/>
              </a:rPr>
              <a:t>4.2 </a:t>
            </a:r>
            <a:r>
              <a:rPr lang="ko-KR" altLang="en-US" sz="1800" spc="50" dirty="0" smtClean="0">
                <a:latin typeface="Arial"/>
                <a:cs typeface="Arial"/>
              </a:rPr>
              <a:t>감성 사전 </a:t>
            </a:r>
            <a:r>
              <a:rPr lang="ko-KR" altLang="en-US" sz="1800" spc="50" dirty="0">
                <a:latin typeface="Arial"/>
                <a:cs typeface="Arial"/>
              </a:rPr>
              <a:t>구축</a:t>
            </a:r>
          </a:p>
        </p:txBody>
      </p:sp>
      <p:sp>
        <p:nvSpPr>
          <p:cNvPr id="19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5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26" name="Holder 7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535686" cy="201015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28</a:t>
            </a:fld>
            <a:endParaRPr dirty="0"/>
          </a:p>
        </p:txBody>
      </p:sp>
      <p:sp>
        <p:nvSpPr>
          <p:cNvPr id="33" name="object 4"/>
          <p:cNvSpPr txBox="1"/>
          <p:nvPr/>
        </p:nvSpPr>
        <p:spPr>
          <a:xfrm>
            <a:off x="457200" y="1143000"/>
            <a:ext cx="53340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감성 사전 구축 과정</a:t>
            </a:r>
            <a:r>
              <a:rPr lang="en-US" altLang="ko-KR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- </a:t>
            </a: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독립표본  </a:t>
            </a:r>
            <a:r>
              <a:rPr lang="en-US" altLang="ko-KR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T-test</a:t>
            </a:r>
            <a:endParaRPr lang="ko-KR" altLang="en-US" sz="3200" b="1" spc="-350" dirty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  <p:sp>
        <p:nvSpPr>
          <p:cNvPr id="34" name="object 3"/>
          <p:cNvSpPr txBox="1"/>
          <p:nvPr/>
        </p:nvSpPr>
        <p:spPr>
          <a:xfrm>
            <a:off x="609600" y="2133600"/>
            <a:ext cx="31242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검정 통계량</a:t>
            </a:r>
            <a:r>
              <a:rPr lang="en-US" altLang="ko-KR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(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등 분산이  가정되지  않은 경우</a:t>
            </a:r>
            <a:r>
              <a:rPr lang="en-US" altLang="ko-KR" sz="1600" b="1" spc="-180" dirty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)</a:t>
            </a:r>
            <a:endParaRPr lang="ko-KR" altLang="en-US" sz="1600" b="1" spc="-180" dirty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b="51946"/>
          <a:stretch/>
        </p:blipFill>
        <p:spPr>
          <a:xfrm>
            <a:off x="960935" y="2590799"/>
            <a:ext cx="3657600" cy="1206343"/>
          </a:xfrm>
          <a:prstGeom prst="rect">
            <a:avLst/>
          </a:prstGeom>
        </p:spPr>
      </p:pic>
      <p:sp>
        <p:nvSpPr>
          <p:cNvPr id="36" name="object 3"/>
          <p:cNvSpPr txBox="1"/>
          <p:nvPr/>
        </p:nvSpPr>
        <p:spPr>
          <a:xfrm>
            <a:off x="609600" y="4343400"/>
            <a:ext cx="282384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가설 검정</a:t>
            </a:r>
            <a:endParaRPr lang="ko-KR" altLang="en-US" sz="1600" b="1" spc="-180" dirty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rcRect t="48054"/>
          <a:stretch/>
        </p:blipFill>
        <p:spPr>
          <a:xfrm>
            <a:off x="3357245" y="2658360"/>
            <a:ext cx="3657600" cy="13040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724400"/>
            <a:ext cx="3306635" cy="117693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62000" y="4648200"/>
            <a:ext cx="6781800" cy="1371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6445" y="2438400"/>
            <a:ext cx="6781800" cy="1371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190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4792662" y="1905000"/>
            <a:ext cx="4732338" cy="4191000"/>
            <a:chOff x="4792662" y="1524000"/>
            <a:chExt cx="4732338" cy="4191000"/>
          </a:xfrm>
        </p:grpSpPr>
        <p:pic>
          <p:nvPicPr>
            <p:cNvPr id="3074" name="Picture 2" descr="C:\Users\Owner\Documents\카카오톡 받은 파일\KakaoTalk_20170825_192844524.png"/>
            <p:cNvPicPr>
              <a:picLocks noChangeAspect="1" noChangeArrowheads="1"/>
            </p:cNvPicPr>
            <p:nvPr/>
          </p:nvPicPr>
          <p:blipFill>
            <a:blip r:embed="rId3"/>
            <a:srcRect t="8656" b="11993"/>
            <a:stretch>
              <a:fillRect/>
            </a:stretch>
          </p:blipFill>
          <p:spPr bwMode="auto">
            <a:xfrm>
              <a:off x="4792662" y="1524000"/>
              <a:ext cx="4732338" cy="4191000"/>
            </a:xfrm>
            <a:prstGeom prst="rect">
              <a:avLst/>
            </a:prstGeom>
            <a:noFill/>
          </p:spPr>
        </p:pic>
        <p:sp>
          <p:nvSpPr>
            <p:cNvPr id="10" name="직사각형 9"/>
            <p:cNvSpPr/>
            <p:nvPr/>
          </p:nvSpPr>
          <p:spPr>
            <a:xfrm>
              <a:off x="4800600" y="1524000"/>
              <a:ext cx="4724400" cy="228600"/>
            </a:xfrm>
            <a:prstGeom prst="rect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92662" y="3048000"/>
              <a:ext cx="4724400" cy="228600"/>
            </a:xfrm>
            <a:prstGeom prst="rect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92662" y="3505200"/>
              <a:ext cx="4724400" cy="228600"/>
            </a:xfrm>
            <a:prstGeom prst="rect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92662" y="4800600"/>
              <a:ext cx="4724400" cy="228600"/>
            </a:xfrm>
            <a:prstGeom prst="rect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92662" y="5257800"/>
              <a:ext cx="4724400" cy="228600"/>
            </a:xfrm>
            <a:prstGeom prst="rect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9" name="Holder 7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307086" cy="201015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29</a:t>
            </a:fld>
            <a:endParaRPr dirty="0"/>
          </a:p>
        </p:txBody>
      </p:sp>
      <p:sp>
        <p:nvSpPr>
          <p:cNvPr id="17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3" name="그룹 21"/>
          <p:cNvGrpSpPr/>
          <p:nvPr/>
        </p:nvGrpSpPr>
        <p:grpSpPr>
          <a:xfrm>
            <a:off x="1828800" y="3733800"/>
            <a:ext cx="1143000" cy="838200"/>
            <a:chOff x="3124200" y="3962400"/>
            <a:chExt cx="1143000" cy="838200"/>
          </a:xfrm>
        </p:grpSpPr>
        <p:sp>
          <p:nvSpPr>
            <p:cNvPr id="20" name="폭발 1 19"/>
            <p:cNvSpPr/>
            <p:nvPr/>
          </p:nvSpPr>
          <p:spPr>
            <a:xfrm>
              <a:off x="3124200" y="3962400"/>
              <a:ext cx="1143000" cy="838200"/>
            </a:xfrm>
            <a:prstGeom prst="irregularSeal1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object 5"/>
            <p:cNvSpPr txBox="1"/>
            <p:nvPr/>
          </p:nvSpPr>
          <p:spPr>
            <a:xfrm>
              <a:off x="3505200" y="4267200"/>
              <a:ext cx="609600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spcBef>
                  <a:spcPts val="720"/>
                </a:spcBef>
                <a:tabLst>
                  <a:tab pos="193675" algn="l"/>
                </a:tabLst>
              </a:pPr>
              <a:r>
                <a:rPr lang="ko-KR" altLang="en-US" sz="1600" spc="-18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lim"/>
                  <a:cs typeface="Gulim"/>
                </a:rPr>
                <a:t>삭제</a:t>
              </a:r>
            </a:p>
          </p:txBody>
        </p:sp>
      </p:grpSp>
      <p:cxnSp>
        <p:nvCxnSpPr>
          <p:cNvPr id="24" name="직선 화살표 연결선 23"/>
          <p:cNvCxnSpPr/>
          <p:nvPr/>
        </p:nvCxnSpPr>
        <p:spPr>
          <a:xfrm rot="10800000" flipV="1">
            <a:off x="3048000" y="4000500"/>
            <a:ext cx="1744662" cy="190500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rot="10800000">
            <a:off x="3048000" y="4267200"/>
            <a:ext cx="1744662" cy="10287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rot="10800000">
            <a:off x="3048000" y="4419600"/>
            <a:ext cx="1744662" cy="13335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rot="10800000" flipV="1">
            <a:off x="3048000" y="3543300"/>
            <a:ext cx="1744662" cy="4953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2"/>
          <p:cNvSpPr txBox="1">
            <a:spLocks/>
          </p:cNvSpPr>
          <p:nvPr/>
        </p:nvSpPr>
        <p:spPr>
          <a:xfrm>
            <a:off x="506374" y="320547"/>
            <a:ext cx="88932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defRPr/>
            </a:pPr>
            <a:r>
              <a:rPr lang="en-US" altLang="ko-KR" sz="1800" spc="50" dirty="0" smtClean="0">
                <a:latin typeface="Arial"/>
                <a:cs typeface="Arial"/>
              </a:rPr>
              <a:t>4.2 </a:t>
            </a:r>
            <a:r>
              <a:rPr lang="ko-KR" altLang="en-US" sz="1800" spc="50" dirty="0" smtClean="0">
                <a:latin typeface="Arial"/>
                <a:cs typeface="Arial"/>
              </a:rPr>
              <a:t>감성 사전 구축</a:t>
            </a:r>
            <a:endParaRPr lang="ko-KR" altLang="en-US" sz="1800" spc="50" dirty="0">
              <a:latin typeface="Arial"/>
              <a:cs typeface="Arial"/>
            </a:endParaRPr>
          </a:p>
        </p:txBody>
      </p:sp>
      <p:sp>
        <p:nvSpPr>
          <p:cNvPr id="25" name="object 4"/>
          <p:cNvSpPr txBox="1"/>
          <p:nvPr/>
        </p:nvSpPr>
        <p:spPr>
          <a:xfrm>
            <a:off x="457200" y="1143000"/>
            <a:ext cx="50292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감성 사전 구축 결과</a:t>
            </a:r>
            <a:endParaRPr lang="ko-KR" altLang="en-US" sz="3200" b="1" spc="-350" dirty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  <p:sp>
        <p:nvSpPr>
          <p:cNvPr id="27" name="object 5"/>
          <p:cNvSpPr txBox="1"/>
          <p:nvPr/>
        </p:nvSpPr>
        <p:spPr>
          <a:xfrm>
            <a:off x="434618" y="1811432"/>
            <a:ext cx="3603982" cy="82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>
                <a:latin typeface="Gulim"/>
                <a:cs typeface="Gulim"/>
              </a:rPr>
              <a:t>•</a:t>
            </a:r>
            <a:r>
              <a:rPr lang="ko-KR" altLang="en-US" sz="1400" spc="-135" dirty="0">
                <a:latin typeface="Gulim"/>
                <a:cs typeface="Gulim"/>
              </a:rPr>
              <a:t>	</a:t>
            </a:r>
            <a:r>
              <a:rPr lang="ko-KR" altLang="en-US" sz="1400" spc="-135" dirty="0" smtClean="0">
                <a:latin typeface="Gulim"/>
                <a:cs typeface="Gulim"/>
              </a:rPr>
              <a:t>검정 결과에서 긍정</a:t>
            </a:r>
            <a:r>
              <a:rPr lang="en-US" altLang="ko-KR" sz="1400" spc="-135" dirty="0" smtClean="0">
                <a:latin typeface="Gulim"/>
                <a:cs typeface="Gulim"/>
              </a:rPr>
              <a:t>, </a:t>
            </a:r>
            <a:r>
              <a:rPr lang="ko-KR" altLang="en-US" sz="1400" spc="-135" dirty="0" smtClean="0">
                <a:latin typeface="Gulim"/>
                <a:cs typeface="Gulim"/>
              </a:rPr>
              <a:t>부정의 연어</a:t>
            </a:r>
            <a:r>
              <a:rPr lang="en-US" altLang="ko-KR" sz="1400" spc="-135" dirty="0" smtClean="0">
                <a:latin typeface="Gulim"/>
                <a:cs typeface="Gulim"/>
              </a:rPr>
              <a:t>(</a:t>
            </a:r>
            <a:r>
              <a:rPr lang="ko-KR" altLang="en-US" sz="1400" spc="-135" dirty="0" smtClean="0">
                <a:latin typeface="Gulim"/>
                <a:cs typeface="Gulim"/>
              </a:rPr>
              <a:t>형용사</a:t>
            </a:r>
            <a:r>
              <a:rPr lang="en-US" altLang="ko-KR" sz="1400" spc="-135" dirty="0" smtClean="0">
                <a:latin typeface="Gulim"/>
                <a:cs typeface="Gulim"/>
              </a:rPr>
              <a:t>) </a:t>
            </a:r>
            <a:r>
              <a:rPr lang="ko-KR" altLang="en-US" sz="1400" spc="-135" dirty="0" smtClean="0">
                <a:latin typeface="Gulim"/>
                <a:cs typeface="Gulim"/>
              </a:rPr>
              <a:t>만 추출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>
                <a:latin typeface="Gulim"/>
                <a:cs typeface="Gulim"/>
              </a:rPr>
              <a:t>•</a:t>
            </a:r>
            <a:r>
              <a:rPr lang="ko-KR" altLang="en-US" sz="1400" spc="-135" dirty="0">
                <a:latin typeface="Gulim"/>
                <a:cs typeface="Gulim"/>
              </a:rPr>
              <a:t>	</a:t>
            </a:r>
            <a:r>
              <a:rPr lang="ko-KR" altLang="en-US" sz="1400" spc="-135" dirty="0" smtClean="0">
                <a:latin typeface="Gulim"/>
                <a:cs typeface="Gulim"/>
              </a:rPr>
              <a:t>추출된 연어</a:t>
            </a:r>
            <a:r>
              <a:rPr lang="en-US" altLang="ko-KR" sz="1400" spc="-135" dirty="0" smtClean="0">
                <a:latin typeface="Gulim"/>
                <a:cs typeface="Gulim"/>
              </a:rPr>
              <a:t>(</a:t>
            </a:r>
            <a:r>
              <a:rPr lang="ko-KR" altLang="en-US" sz="1400" spc="-135" dirty="0" smtClean="0">
                <a:latin typeface="Gulim"/>
                <a:cs typeface="Gulim"/>
              </a:rPr>
              <a:t>형용사</a:t>
            </a:r>
            <a:r>
              <a:rPr lang="en-US" altLang="ko-KR" sz="1400" spc="-135" dirty="0" smtClean="0">
                <a:latin typeface="Gulim"/>
                <a:cs typeface="Gulim"/>
              </a:rPr>
              <a:t>) </a:t>
            </a:r>
            <a:r>
              <a:rPr lang="ko-KR" altLang="en-US" sz="1400" spc="-135" dirty="0" smtClean="0">
                <a:latin typeface="Gulim"/>
                <a:cs typeface="Gulim"/>
              </a:rPr>
              <a:t>중 의미가 없다고 판단되는 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400" spc="-135" dirty="0">
                <a:latin typeface="Gulim"/>
                <a:cs typeface="Gulim"/>
              </a:rPr>
              <a:t>	</a:t>
            </a:r>
            <a:r>
              <a:rPr lang="ko-KR" altLang="en-US" sz="1400" spc="-135" dirty="0" smtClean="0">
                <a:latin typeface="Gulim"/>
                <a:cs typeface="Gulim"/>
              </a:rPr>
              <a:t>어휘들은 임의로 제거하여 최종 감성사전 구축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rot="5400000">
            <a:off x="2971800" y="2057400"/>
            <a:ext cx="1905000" cy="17526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1473" y="1063497"/>
            <a:ext cx="955040" cy="977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00"/>
              </a:lnSpc>
            </a:pPr>
            <a:r>
              <a:rPr sz="6600" dirty="0">
                <a:solidFill>
                  <a:srgbClr val="E36C09"/>
                </a:solidFill>
                <a:latin typeface="Century Gothic"/>
                <a:cs typeface="Century Gothic"/>
              </a:rPr>
              <a:t>01</a:t>
            </a:r>
            <a:endParaRPr sz="6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71473" y="2041270"/>
            <a:ext cx="3159125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540"/>
              </a:lnSpc>
            </a:pPr>
            <a:r>
              <a:rPr lang="ko-KR" altLang="en-US" sz="4800" b="0" spc="-5" dirty="0" smtClean="0">
                <a:latin typeface="Century Gothic"/>
                <a:cs typeface="Century Gothic"/>
              </a:rPr>
              <a:t>분석 배경</a:t>
            </a:r>
            <a:endParaRPr sz="4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7400" y="4876800"/>
            <a:ext cx="3733800" cy="882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1.1</a:t>
            </a:r>
            <a:r>
              <a:rPr lang="ko-KR" altLang="en-US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      </a:t>
            </a:r>
            <a:r>
              <a:rPr lang="ko-KR" altLang="en-US" sz="2000" spc="-215" dirty="0" err="1" smtClean="0">
                <a:solidFill>
                  <a:srgbClr val="FFFFFF"/>
                </a:solidFill>
                <a:latin typeface="+mn-ea"/>
                <a:cs typeface="Gulim"/>
              </a:rPr>
              <a:t>빅데이터</a:t>
            </a:r>
            <a:r>
              <a:rPr lang="ko-KR" altLang="en-US" sz="2000" spc="-215" dirty="0" smtClean="0">
                <a:solidFill>
                  <a:srgbClr val="FFFFFF"/>
                </a:solidFill>
                <a:latin typeface="+mn-ea"/>
                <a:cs typeface="Gulim"/>
              </a:rPr>
              <a:t> 분석</a:t>
            </a:r>
          </a:p>
          <a:p>
            <a:pPr marL="1270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1.2      </a:t>
            </a:r>
            <a:r>
              <a:rPr lang="ko-KR" altLang="en-US" sz="2000" spc="-215" dirty="0" smtClean="0">
                <a:solidFill>
                  <a:srgbClr val="FFFFFF"/>
                </a:solidFill>
                <a:latin typeface="+mn-ea"/>
                <a:cs typeface="Gulim"/>
              </a:rPr>
              <a:t>주제 선정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506374" y="320547"/>
            <a:ext cx="88932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4.3 </a:t>
            </a:r>
            <a:r>
              <a:rPr lang="ko-KR" altLang="en-US" b="1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사전 기반 감성 분석</a:t>
            </a:r>
            <a:endParaRPr lang="ko-KR" altLang="en-US" b="1" spc="50" dirty="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2" name="object 5"/>
          <p:cNvSpPr txBox="1"/>
          <p:nvPr/>
        </p:nvSpPr>
        <p:spPr>
          <a:xfrm>
            <a:off x="609600" y="4495800"/>
            <a:ext cx="4876800" cy="1741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dirty="0" smtClean="0">
                <a:latin typeface="Gulim"/>
                <a:cs typeface="Gulim"/>
              </a:rPr>
              <a:t>t-</a:t>
            </a:r>
            <a:r>
              <a:rPr lang="ko-KR" altLang="en-US" sz="1400" spc="-120" dirty="0" smtClean="0">
                <a:latin typeface="Gulim"/>
                <a:cs typeface="Gulim"/>
              </a:rPr>
              <a:t>분포의 검정통계량에서 </a:t>
            </a:r>
            <a:r>
              <a:rPr lang="ko-KR" altLang="en-US" sz="1400" spc="-120" dirty="0" err="1" smtClean="0">
                <a:latin typeface="Gulim"/>
                <a:cs typeface="Gulim"/>
              </a:rPr>
              <a:t>기각역을</a:t>
            </a:r>
            <a:r>
              <a:rPr lang="ko-KR" altLang="en-US" sz="1400" spc="-120" dirty="0" smtClean="0">
                <a:latin typeface="Gulim"/>
                <a:cs typeface="Gulim"/>
              </a:rPr>
              <a:t> 값을 정규화</a:t>
            </a:r>
            <a:endParaRPr lang="en-US" altLang="ko-KR" sz="1400" spc="-120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dirty="0" smtClean="0">
                <a:latin typeface="Gulim"/>
                <a:cs typeface="Gulim"/>
              </a:rPr>
              <a:t>gap = </a:t>
            </a:r>
            <a:r>
              <a:rPr lang="ko-KR" altLang="en-US" sz="1400" spc="-120" dirty="0" smtClean="0">
                <a:latin typeface="Gulim"/>
                <a:cs typeface="Gulim"/>
              </a:rPr>
              <a:t>검정통계량 </a:t>
            </a:r>
            <a:r>
              <a:rPr lang="en-US" altLang="ko-KR" sz="1400" spc="-120" dirty="0" smtClean="0">
                <a:latin typeface="Gulim"/>
                <a:cs typeface="Gulim"/>
              </a:rPr>
              <a:t>– </a:t>
            </a:r>
            <a:r>
              <a:rPr lang="ko-KR" altLang="en-US" sz="1400" spc="-120" dirty="0" err="1" smtClean="0">
                <a:latin typeface="Gulim"/>
                <a:cs typeface="Gulim"/>
              </a:rPr>
              <a:t>기각역</a:t>
            </a:r>
            <a:endParaRPr lang="en-US" altLang="ko-KR" sz="1400" spc="-120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dirty="0" smtClean="0">
                <a:latin typeface="Gulim"/>
                <a:cs typeface="Gulim"/>
              </a:rPr>
              <a:t> gap</a:t>
            </a:r>
            <a:r>
              <a:rPr lang="ko-KR" altLang="en-US" sz="1400" dirty="0" smtClean="0">
                <a:latin typeface="Gulim"/>
                <a:cs typeface="Gulim"/>
              </a:rPr>
              <a:t>의 </a:t>
            </a:r>
            <a:r>
              <a:rPr lang="ko-KR" altLang="en-US" sz="1400" spc="-120" dirty="0" smtClean="0">
                <a:latin typeface="Gulim"/>
                <a:cs typeface="Gulim"/>
              </a:rPr>
              <a:t>값중 최대값 </a:t>
            </a:r>
            <a:r>
              <a:rPr lang="en-US" altLang="ko-KR" sz="1400" spc="-120" dirty="0" smtClean="0">
                <a:latin typeface="Gulim"/>
                <a:cs typeface="Gulim"/>
              </a:rPr>
              <a:t>(</a:t>
            </a:r>
            <a:r>
              <a:rPr lang="en-US" altLang="ko-KR" sz="1400" dirty="0" smtClean="0">
                <a:latin typeface="Gulim"/>
                <a:cs typeface="Gulim"/>
              </a:rPr>
              <a:t>max)</a:t>
            </a:r>
            <a:r>
              <a:rPr lang="ko-KR" altLang="en-US" sz="1400" spc="-120" dirty="0" smtClean="0">
                <a:latin typeface="Gulim"/>
                <a:cs typeface="Gulim"/>
              </a:rPr>
              <a:t>과 최소값 </a:t>
            </a:r>
            <a:r>
              <a:rPr lang="en-US" altLang="ko-KR" sz="1400" spc="-120" dirty="0" smtClean="0">
                <a:latin typeface="Gulim"/>
                <a:cs typeface="Gulim"/>
              </a:rPr>
              <a:t>(</a:t>
            </a:r>
            <a:r>
              <a:rPr lang="en-US" altLang="ko-KR" sz="1400" dirty="0" smtClean="0">
                <a:latin typeface="Gulim"/>
                <a:cs typeface="Gulim"/>
              </a:rPr>
              <a:t>min</a:t>
            </a:r>
            <a:r>
              <a:rPr lang="en-US" altLang="ko-KR" sz="1400" spc="-120" dirty="0" smtClean="0">
                <a:latin typeface="Gulim"/>
                <a:cs typeface="Gulim"/>
              </a:rPr>
              <a:t>)</a:t>
            </a:r>
            <a:r>
              <a:rPr lang="ko-KR" altLang="en-US" sz="1400" spc="-120" dirty="0" smtClean="0">
                <a:latin typeface="Gulim"/>
                <a:cs typeface="Gulim"/>
              </a:rPr>
              <a:t>을 구함 </a:t>
            </a:r>
            <a:endParaRPr lang="en-US" altLang="ko-KR" sz="1400" spc="-120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dirty="0" smtClean="0">
                <a:latin typeface="Gulim"/>
                <a:cs typeface="Gulim"/>
              </a:rPr>
              <a:t> gap</a:t>
            </a:r>
            <a:r>
              <a:rPr lang="ko-KR" altLang="en-US" sz="1400" spc="-135" dirty="0" smtClean="0">
                <a:latin typeface="Gulim"/>
                <a:cs typeface="Gulim"/>
              </a:rPr>
              <a:t>을 정규화시킨 정규화값 도출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spc="-135" dirty="0" smtClean="0">
                <a:latin typeface="Gulim"/>
                <a:cs typeface="Gulim"/>
              </a:rPr>
              <a:t> </a:t>
            </a:r>
            <a:r>
              <a:rPr lang="en-US" altLang="ko-KR" sz="1400" dirty="0" smtClean="0">
                <a:latin typeface="Gulim"/>
                <a:cs typeface="Gulim"/>
              </a:rPr>
              <a:t>normalized gap = (gap – min) / (max – min)</a:t>
            </a: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spc="-135" dirty="0" smtClean="0">
                <a:latin typeface="Gulim"/>
                <a:cs typeface="Gulim"/>
              </a:rPr>
              <a:t>0 </a:t>
            </a:r>
            <a:r>
              <a:rPr lang="ko-KR" altLang="en-US" sz="1400" spc="-135" dirty="0" smtClean="0">
                <a:latin typeface="Gulim"/>
                <a:cs typeface="Gulim"/>
              </a:rPr>
              <a:t>과 </a:t>
            </a:r>
            <a:r>
              <a:rPr lang="en-US" altLang="ko-KR" sz="1400" spc="-135" dirty="0" smtClean="0">
                <a:latin typeface="Gulim"/>
                <a:cs typeface="Gulim"/>
              </a:rPr>
              <a:t>1</a:t>
            </a:r>
            <a:r>
              <a:rPr lang="ko-KR" altLang="en-US" sz="1400" spc="-135" dirty="0" smtClean="0">
                <a:latin typeface="Gulim"/>
                <a:cs typeface="Gulim"/>
              </a:rPr>
              <a:t>사이의 정규화 된 수치로 변환</a:t>
            </a:r>
            <a:r>
              <a:rPr lang="en-US" altLang="ko-KR" sz="1400" spc="-135" dirty="0" smtClean="0">
                <a:latin typeface="Gulim"/>
                <a:cs typeface="Gulim"/>
              </a:rPr>
              <a:t> (</a:t>
            </a:r>
            <a:r>
              <a:rPr lang="ko-KR" altLang="en-US" sz="1400" spc="-135" dirty="0" smtClean="0">
                <a:latin typeface="Gulim"/>
                <a:cs typeface="Gulim"/>
              </a:rPr>
              <a:t>부정어의 경우 </a:t>
            </a:r>
            <a:r>
              <a:rPr lang="en-US" altLang="ko-KR" sz="1400" spc="-135" dirty="0" smtClean="0">
                <a:latin typeface="Gulim"/>
                <a:cs typeface="Gulim"/>
              </a:rPr>
              <a:t>-1</a:t>
            </a:r>
            <a:r>
              <a:rPr lang="ko-KR" altLang="en-US" sz="1400" spc="-135" dirty="0" smtClean="0">
                <a:latin typeface="Gulim"/>
                <a:cs typeface="Gulim"/>
              </a:rPr>
              <a:t>을 곱해줌</a:t>
            </a:r>
            <a:r>
              <a:rPr lang="en-US" altLang="ko-KR" sz="1400" spc="-135" dirty="0" smtClean="0">
                <a:latin typeface="Gulim"/>
                <a:cs typeface="Gulim"/>
              </a:rPr>
              <a:t>)</a:t>
            </a:r>
          </a:p>
        </p:txBody>
      </p:sp>
      <p:grpSp>
        <p:nvGrpSpPr>
          <p:cNvPr id="2" name="그룹 38"/>
          <p:cNvGrpSpPr/>
          <p:nvPr/>
        </p:nvGrpSpPr>
        <p:grpSpPr>
          <a:xfrm>
            <a:off x="762000" y="1905000"/>
            <a:ext cx="5486400" cy="2238375"/>
            <a:chOff x="4572000" y="1571625"/>
            <a:chExt cx="5486400" cy="223837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t="29003"/>
            <a:stretch>
              <a:fillRect/>
            </a:stretch>
          </p:blipFill>
          <p:spPr bwMode="auto">
            <a:xfrm>
              <a:off x="4572000" y="1571625"/>
              <a:ext cx="5148262" cy="223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4" name="직선 연결선 23"/>
            <p:cNvCxnSpPr/>
            <p:nvPr/>
          </p:nvCxnSpPr>
          <p:spPr>
            <a:xfrm rot="5400000">
              <a:off x="7086702" y="2789933"/>
              <a:ext cx="1981993" cy="258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bject 5"/>
            <p:cNvSpPr txBox="1"/>
            <p:nvPr/>
          </p:nvSpPr>
          <p:spPr>
            <a:xfrm>
              <a:off x="8610600" y="1571625"/>
              <a:ext cx="144780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spcBef>
                  <a:spcPts val="720"/>
                </a:spcBef>
                <a:tabLst>
                  <a:tab pos="193675" algn="l"/>
                </a:tabLst>
              </a:pPr>
              <a:r>
                <a:rPr lang="ko-KR" altLang="en-US" sz="1200" spc="-120" dirty="0" smtClean="0">
                  <a:latin typeface="Gulim"/>
                  <a:cs typeface="Gulim"/>
                </a:rPr>
                <a:t>검정통계량</a:t>
              </a:r>
              <a:endParaRPr lang="en-US" altLang="ko-KR" sz="1200" spc="-120" dirty="0" smtClean="0">
                <a:latin typeface="Gulim"/>
                <a:cs typeface="Gulim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 rot="5400000">
              <a:off x="7849494" y="2789933"/>
              <a:ext cx="1981993" cy="258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bject 5"/>
            <p:cNvSpPr txBox="1"/>
            <p:nvPr/>
          </p:nvSpPr>
          <p:spPr>
            <a:xfrm>
              <a:off x="7848600" y="1571625"/>
              <a:ext cx="144780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spcBef>
                  <a:spcPts val="720"/>
                </a:spcBef>
                <a:tabLst>
                  <a:tab pos="193675" algn="l"/>
                </a:tabLst>
              </a:pPr>
              <a:r>
                <a:rPr lang="en-US" altLang="ko-KR" sz="1200" dirty="0" smtClean="0">
                  <a:latin typeface="Gulim"/>
                  <a:cs typeface="Gulim"/>
                </a:rPr>
                <a:t>t(</a:t>
              </a:r>
              <a:r>
                <a:rPr lang="el-GR" altLang="ko-KR" sz="1200" dirty="0" smtClean="0">
                  <a:latin typeface="Gulim"/>
                  <a:cs typeface="Gulim"/>
                </a:rPr>
                <a:t>ν</a:t>
              </a:r>
              <a:r>
                <a:rPr lang="en-US" altLang="ko-KR" sz="1200" dirty="0" smtClean="0">
                  <a:latin typeface="Gulim"/>
                  <a:cs typeface="Gulim"/>
                </a:rPr>
                <a:t>,</a:t>
              </a:r>
              <a:r>
                <a:rPr lang="el-GR" altLang="ko-KR" sz="1200" dirty="0" smtClean="0">
                  <a:latin typeface="Gulim"/>
                  <a:cs typeface="Gulim"/>
                </a:rPr>
                <a:t>α</a:t>
              </a:r>
              <a:r>
                <a:rPr lang="en-US" altLang="ko-KR" sz="1200" dirty="0" smtClean="0">
                  <a:latin typeface="Gulim"/>
                  <a:cs typeface="Gulim"/>
                </a:rPr>
                <a:t>)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8077200" y="3170237"/>
              <a:ext cx="76200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bject 5"/>
            <p:cNvSpPr txBox="1"/>
            <p:nvPr/>
          </p:nvSpPr>
          <p:spPr>
            <a:xfrm>
              <a:off x="8305800" y="2941637"/>
              <a:ext cx="53340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spcBef>
                  <a:spcPts val="720"/>
                </a:spcBef>
                <a:tabLst>
                  <a:tab pos="193675" algn="l"/>
                </a:tabLst>
              </a:pPr>
              <a:r>
                <a:rPr lang="ko-KR" altLang="en-US" sz="1200" dirty="0" smtClean="0">
                  <a:latin typeface="Gulim"/>
                  <a:cs typeface="Gulim"/>
                </a:rPr>
                <a:t> </a:t>
              </a:r>
              <a:r>
                <a:rPr lang="en-US" altLang="ko-KR" sz="1200" dirty="0" smtClean="0">
                  <a:latin typeface="Gulim"/>
                  <a:cs typeface="Gulim"/>
                </a:rPr>
                <a:t>gap</a:t>
              </a:r>
            </a:p>
          </p:txBody>
        </p:sp>
      </p:grpSp>
      <p:sp>
        <p:nvSpPr>
          <p:cNvPr id="18" name="object 4"/>
          <p:cNvSpPr txBox="1"/>
          <p:nvPr/>
        </p:nvSpPr>
        <p:spPr>
          <a:xfrm>
            <a:off x="457200" y="1143000"/>
            <a:ext cx="50292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단어의 극성 강도 계산</a:t>
            </a:r>
            <a:endParaRPr lang="ko-KR" altLang="en-US" sz="3200" b="1" spc="-350" dirty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506374" y="320547"/>
            <a:ext cx="88932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atinLnBrk="0">
              <a:defRPr/>
            </a:pPr>
            <a:r>
              <a:rPr lang="en-US" altLang="ko-KR" b="1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4.3 </a:t>
            </a:r>
            <a:r>
              <a:rPr lang="ko-KR" altLang="en-US" b="1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사전 기반 감성 분석</a:t>
            </a:r>
          </a:p>
        </p:txBody>
      </p:sp>
      <p:sp>
        <p:nvSpPr>
          <p:cNvPr id="15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2" name="object 5"/>
          <p:cNvSpPr txBox="1"/>
          <p:nvPr/>
        </p:nvSpPr>
        <p:spPr>
          <a:xfrm>
            <a:off x="457200" y="1992709"/>
            <a:ext cx="7620000" cy="1436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dirty="0" smtClean="0">
                <a:latin typeface="Gulim"/>
                <a:cs typeface="Gulim"/>
              </a:rPr>
              <a:t>9~10</a:t>
            </a:r>
            <a:r>
              <a:rPr lang="ko-KR" altLang="en-US" sz="1400" dirty="0" smtClean="0">
                <a:latin typeface="Gulim"/>
                <a:cs typeface="Gulim"/>
              </a:rPr>
              <a:t>점</a:t>
            </a:r>
            <a:r>
              <a:rPr lang="en-US" altLang="ko-KR" sz="1400" dirty="0" smtClean="0">
                <a:latin typeface="Gulim"/>
                <a:cs typeface="Gulim"/>
              </a:rPr>
              <a:t>, 1~4</a:t>
            </a:r>
            <a:r>
              <a:rPr lang="ko-KR" altLang="en-US" sz="1400" dirty="0" smtClean="0">
                <a:latin typeface="Gulim"/>
                <a:cs typeface="Gulim"/>
              </a:rPr>
              <a:t>점의 리뷰를 추출</a:t>
            </a:r>
            <a:endParaRPr lang="en-US" altLang="ko-KR" sz="1400" spc="-120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dirty="0" err="1" smtClean="0">
                <a:latin typeface="Gulim"/>
                <a:cs typeface="Gulim"/>
              </a:rPr>
              <a:t>KoNLPy</a:t>
            </a:r>
            <a:r>
              <a:rPr lang="ko-KR" altLang="en-US" sz="1400" spc="-135" dirty="0" smtClean="0">
                <a:latin typeface="Gulim"/>
                <a:cs typeface="Gulim"/>
              </a:rPr>
              <a:t>패키지의 </a:t>
            </a:r>
            <a:r>
              <a:rPr lang="en-US" altLang="ko-KR" sz="1400" dirty="0" err="1" smtClean="0">
                <a:latin typeface="Gulim"/>
                <a:cs typeface="Gulim"/>
              </a:rPr>
              <a:t>kkma</a:t>
            </a:r>
            <a:r>
              <a:rPr lang="en-US" altLang="ko-KR" sz="1400" dirty="0" smtClean="0">
                <a:latin typeface="Gulim"/>
                <a:cs typeface="Gulim"/>
              </a:rPr>
              <a:t> </a:t>
            </a:r>
            <a:r>
              <a:rPr lang="ko-KR" altLang="en-US" sz="1400" dirty="0" smtClean="0">
                <a:latin typeface="Gulim"/>
                <a:cs typeface="Gulim"/>
              </a:rPr>
              <a:t>형태소 분석기를 </a:t>
            </a:r>
            <a:r>
              <a:rPr lang="ko-KR" altLang="en-US" sz="1400" spc="-135" dirty="0" smtClean="0">
                <a:latin typeface="Gulim"/>
                <a:cs typeface="Gulim"/>
              </a:rPr>
              <a:t>이용하여 형태소 분석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dirty="0" smtClean="0">
                <a:latin typeface="Gulim"/>
                <a:cs typeface="Gulim"/>
              </a:rPr>
              <a:t> </a:t>
            </a:r>
            <a:r>
              <a:rPr lang="ko-KR" altLang="en-US" sz="1400" spc="-135" dirty="0" smtClean="0">
                <a:latin typeface="Gulim"/>
                <a:cs typeface="Gulim"/>
              </a:rPr>
              <a:t>형용사와 연어 추출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spc="-135" dirty="0" smtClean="0">
                <a:latin typeface="Gulim"/>
                <a:cs typeface="Gulim"/>
              </a:rPr>
              <a:t> </a:t>
            </a:r>
            <a:r>
              <a:rPr lang="ko-KR" altLang="en-US" sz="1400" spc="-135" dirty="0" smtClean="0">
                <a:latin typeface="Gulim"/>
                <a:cs typeface="Gulim"/>
              </a:rPr>
              <a:t>리뷰에 있는 형용사와 연어와 감성사전을 비교하여 포함 유무 확인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spc="-135" dirty="0" smtClean="0">
                <a:latin typeface="Gulim"/>
                <a:cs typeface="Gulim"/>
              </a:rPr>
              <a:t> </a:t>
            </a:r>
            <a:r>
              <a:rPr lang="ko-KR" altLang="en-US" sz="1400" spc="-135" dirty="0" smtClean="0">
                <a:latin typeface="Gulim"/>
                <a:cs typeface="Gulim"/>
              </a:rPr>
              <a:t>감성 사전에 등록되어 있는 점수들의 평균  계산 후 </a:t>
            </a:r>
            <a:r>
              <a:rPr lang="en-US" altLang="ko-KR" sz="1400" spc="-135" dirty="0" smtClean="0">
                <a:latin typeface="Gulim"/>
                <a:cs typeface="Gulim"/>
              </a:rPr>
              <a:t>10</a:t>
            </a:r>
            <a:r>
              <a:rPr lang="ko-KR" altLang="en-US" sz="1400" spc="-135" dirty="0" smtClean="0">
                <a:latin typeface="Gulim"/>
                <a:cs typeface="Gulim"/>
              </a:rPr>
              <a:t>을 곱하여 정수화하여 문장 감성 점수 계산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457200" y="1143000"/>
            <a:ext cx="50292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문장 감성 점수 계산</a:t>
            </a:r>
            <a:endParaRPr lang="ko-KR" altLang="en-US" sz="3200" b="1" spc="-350" dirty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662627"/>
            <a:ext cx="3848100" cy="197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662626"/>
            <a:ext cx="3609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object 5"/>
          <p:cNvSpPr txBox="1"/>
          <p:nvPr/>
        </p:nvSpPr>
        <p:spPr>
          <a:xfrm>
            <a:off x="1143000" y="3567626"/>
            <a:ext cx="3216275" cy="219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&lt;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영화 평점인 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10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점인 리뷰들의 분포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&gt;</a:t>
            </a:r>
            <a:endParaRPr sz="1050">
              <a:solidFill>
                <a:schemeClr val="tx2">
                  <a:lumMod val="50000"/>
                </a:schemeClr>
              </a:solidFill>
              <a:latin typeface="Gulim"/>
              <a:cs typeface="Gulim"/>
            </a:endParaRPr>
          </a:p>
        </p:txBody>
      </p:sp>
      <p:sp>
        <p:nvSpPr>
          <p:cNvPr id="23" name="object 5"/>
          <p:cNvSpPr txBox="1"/>
          <p:nvPr/>
        </p:nvSpPr>
        <p:spPr>
          <a:xfrm>
            <a:off x="4876800" y="3553852"/>
            <a:ext cx="3216275" cy="242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&lt;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영화 평점인 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9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점인 리뷰들의 분포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&gt;</a:t>
            </a:r>
            <a:endParaRPr sz="1050">
              <a:solidFill>
                <a:schemeClr val="tx2">
                  <a:lumMod val="50000"/>
                </a:schemeClr>
              </a:solidFill>
              <a:latin typeface="Gulim"/>
              <a:cs typeface="Gulim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177226"/>
            <a:ext cx="35433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object 5"/>
          <p:cNvSpPr txBox="1"/>
          <p:nvPr/>
        </p:nvSpPr>
        <p:spPr>
          <a:xfrm>
            <a:off x="1143000" y="6082226"/>
            <a:ext cx="3216275" cy="242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&lt;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영화 평점인 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1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점인 리뷰들의 분포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&gt;</a:t>
            </a:r>
            <a:endParaRPr sz="1050">
              <a:solidFill>
                <a:schemeClr val="tx2">
                  <a:lumMod val="50000"/>
                </a:schemeClr>
              </a:solidFill>
              <a:latin typeface="Gulim"/>
              <a:cs typeface="Gulim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0" y="4101026"/>
            <a:ext cx="34956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object 5"/>
          <p:cNvSpPr txBox="1"/>
          <p:nvPr/>
        </p:nvSpPr>
        <p:spPr>
          <a:xfrm>
            <a:off x="4876800" y="6082226"/>
            <a:ext cx="3216275" cy="242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&lt;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영화 평점인 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2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점인 리뷰들의 분포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&gt;</a:t>
            </a:r>
            <a:endParaRPr sz="1050">
              <a:solidFill>
                <a:schemeClr val="tx2">
                  <a:lumMod val="50000"/>
                </a:schemeClr>
              </a:solidFill>
              <a:latin typeface="Gulim"/>
              <a:cs typeface="Gulim"/>
            </a:endParaRPr>
          </a:p>
        </p:txBody>
      </p:sp>
      <p:sp>
        <p:nvSpPr>
          <p:cNvPr id="33" name="object 5"/>
          <p:cNvSpPr txBox="1"/>
          <p:nvPr/>
        </p:nvSpPr>
        <p:spPr>
          <a:xfrm>
            <a:off x="7239000" y="2818371"/>
            <a:ext cx="2667000" cy="52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80" dirty="0" smtClean="0">
                <a:solidFill>
                  <a:srgbClr val="205868"/>
                </a:solidFill>
                <a:latin typeface="Gulim"/>
                <a:cs typeface="Gulim"/>
              </a:rPr>
              <a:t>긍정적인 평점을 주었던 리뷰의 경우</a:t>
            </a:r>
            <a:endParaRPr lang="en-US" altLang="ko-KR" sz="1400" spc="-180" dirty="0" smtClean="0">
              <a:solidFill>
                <a:srgbClr val="205868"/>
              </a:solidFill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80" dirty="0" smtClean="0">
                <a:solidFill>
                  <a:srgbClr val="205868"/>
                </a:solidFill>
                <a:latin typeface="Gulim"/>
                <a:cs typeface="Gulim"/>
              </a:rPr>
              <a:t>문장 감성 점수의 대부분의 </a:t>
            </a:r>
            <a:r>
              <a:rPr lang="ko-KR" altLang="en-US" sz="1400" b="1" spc="-180" dirty="0" smtClean="0">
                <a:solidFill>
                  <a:srgbClr val="205868"/>
                </a:solidFill>
                <a:latin typeface="Gulim"/>
                <a:cs typeface="Gulim"/>
              </a:rPr>
              <a:t>양수 값</a:t>
            </a:r>
            <a:r>
              <a:rPr lang="ko-KR" altLang="en-US" sz="1400" spc="-180" dirty="0" smtClean="0">
                <a:solidFill>
                  <a:srgbClr val="205868"/>
                </a:solidFill>
                <a:latin typeface="Gulim"/>
                <a:cs typeface="Gulim"/>
              </a:rPr>
              <a:t>을 가짐</a:t>
            </a:r>
            <a:endParaRPr lang="en-US" altLang="ko-KR" sz="1400" spc="-180" dirty="0" smtClean="0">
              <a:solidFill>
                <a:srgbClr val="205868"/>
              </a:solidFill>
              <a:latin typeface="Gulim"/>
              <a:cs typeface="Gulim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57400" y="1676400"/>
            <a:ext cx="1676400" cy="1828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181600" y="1600200"/>
            <a:ext cx="1676400" cy="19050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5"/>
          <p:cNvSpPr txBox="1"/>
          <p:nvPr/>
        </p:nvSpPr>
        <p:spPr>
          <a:xfrm>
            <a:off x="7315200" y="5332971"/>
            <a:ext cx="2667000" cy="52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80" dirty="0" smtClean="0">
                <a:solidFill>
                  <a:srgbClr val="205868"/>
                </a:solidFill>
                <a:latin typeface="Gulim"/>
                <a:cs typeface="Gulim"/>
              </a:rPr>
              <a:t>부정적인 평점을 주었던 리뷰의 경우</a:t>
            </a:r>
            <a:endParaRPr lang="en-US" altLang="ko-KR" sz="1400" spc="-180" dirty="0" smtClean="0">
              <a:solidFill>
                <a:srgbClr val="205868"/>
              </a:solidFill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80" dirty="0" smtClean="0">
                <a:solidFill>
                  <a:srgbClr val="205868"/>
                </a:solidFill>
                <a:latin typeface="Gulim"/>
                <a:cs typeface="Gulim"/>
              </a:rPr>
              <a:t>문장 감성 점수의 대부분의 </a:t>
            </a:r>
            <a:r>
              <a:rPr lang="ko-KR" altLang="en-US" sz="1400" b="1" spc="-180" dirty="0" smtClean="0">
                <a:solidFill>
                  <a:srgbClr val="205868"/>
                </a:solidFill>
                <a:latin typeface="Gulim"/>
                <a:cs typeface="Gulim"/>
              </a:rPr>
              <a:t>음수 값</a:t>
            </a:r>
            <a:r>
              <a:rPr lang="ko-KR" altLang="en-US" sz="1400" spc="-180" dirty="0" smtClean="0">
                <a:solidFill>
                  <a:srgbClr val="205868"/>
                </a:solidFill>
                <a:latin typeface="Gulim"/>
                <a:cs typeface="Gulim"/>
              </a:rPr>
              <a:t>을 가짐</a:t>
            </a:r>
            <a:endParaRPr lang="en-US" altLang="ko-KR" sz="1400" spc="-180" dirty="0" smtClean="0">
              <a:solidFill>
                <a:srgbClr val="205868"/>
              </a:solidFill>
              <a:latin typeface="Gulim"/>
              <a:cs typeface="Gulim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04800" y="4114800"/>
            <a:ext cx="1828800" cy="1981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3962400" y="4038600"/>
            <a:ext cx="1905000" cy="1981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bject 4"/>
          <p:cNvSpPr txBox="1"/>
          <p:nvPr/>
        </p:nvSpPr>
        <p:spPr>
          <a:xfrm>
            <a:off x="457200" y="1143000"/>
            <a:ext cx="50292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문장 감성 점수 분포</a:t>
            </a:r>
            <a:endParaRPr lang="ko-KR" altLang="en-US" sz="3200" b="1" spc="-350" dirty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506374" y="320547"/>
            <a:ext cx="889325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0" latinLnBrk="0">
              <a:defRPr/>
            </a:pPr>
            <a:r>
              <a:rPr lang="en-US" altLang="ko-KR" b="1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4.3 </a:t>
            </a:r>
            <a:r>
              <a:rPr lang="ko-KR" altLang="en-US" b="1" spc="50" dirty="0">
                <a:solidFill>
                  <a:schemeClr val="bg1"/>
                </a:solidFill>
                <a:latin typeface="Arial"/>
                <a:ea typeface="+mj-ea"/>
                <a:cs typeface="Arial"/>
              </a:rPr>
              <a:t>사전 기반 감성 분석</a:t>
            </a:r>
          </a:p>
        </p:txBody>
      </p:sp>
      <p:sp>
        <p:nvSpPr>
          <p:cNvPr id="26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en-US" altLang="ko-KR" kern="0" spc="50" dirty="0" smtClean="0">
                <a:latin typeface="Arial"/>
                <a:cs typeface="Arial"/>
              </a:rPr>
              <a:t>4.4 </a:t>
            </a:r>
            <a:r>
              <a:rPr lang="ko-KR" altLang="en-US" kern="0" spc="50" dirty="0" smtClean="0">
                <a:latin typeface="Arial"/>
                <a:cs typeface="Arial"/>
              </a:rPr>
              <a:t>모형 기반 감성 분석</a:t>
            </a:r>
            <a:endParaRPr lang="ko-KR" altLang="en-US" kern="0" spc="-215" dirty="0"/>
          </a:p>
        </p:txBody>
      </p:sp>
      <p:sp>
        <p:nvSpPr>
          <p:cNvPr id="4" name="직사각형 3"/>
          <p:cNvSpPr/>
          <p:nvPr/>
        </p:nvSpPr>
        <p:spPr>
          <a:xfrm>
            <a:off x="533400" y="1899141"/>
            <a:ext cx="5926325" cy="2444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영화 </a:t>
            </a:r>
            <a:r>
              <a:rPr lang="en-US" altLang="ko-KR" sz="1400" spc="-135" dirty="0" smtClean="0">
                <a:latin typeface="Gulim"/>
                <a:cs typeface="Gulim"/>
              </a:rPr>
              <a:t>359</a:t>
            </a:r>
            <a:r>
              <a:rPr lang="ko-KR" altLang="en-US" sz="1400" spc="-135" dirty="0" smtClean="0">
                <a:latin typeface="Gulim"/>
                <a:cs typeface="Gulim"/>
              </a:rPr>
              <a:t>개 </a:t>
            </a:r>
            <a:r>
              <a:rPr lang="en-US" altLang="ko-KR" sz="1400" spc="-135" dirty="0">
                <a:latin typeface="Gulim"/>
                <a:cs typeface="Gulim"/>
              </a:rPr>
              <a:t>R</a:t>
            </a:r>
            <a:r>
              <a:rPr lang="en-US" altLang="ko-KR" sz="1400" spc="-135" dirty="0" smtClean="0">
                <a:latin typeface="Gulim"/>
                <a:cs typeface="Gulim"/>
              </a:rPr>
              <a:t>eview Data </a:t>
            </a:r>
            <a:r>
              <a:rPr lang="ko-KR" altLang="en-US" sz="1400" spc="-135" dirty="0" smtClean="0">
                <a:latin typeface="Gulim"/>
                <a:cs typeface="Gulim"/>
              </a:rPr>
              <a:t>를 </a:t>
            </a:r>
            <a:r>
              <a:rPr lang="en-US" altLang="ko-KR" sz="1400" spc="-135" dirty="0" smtClean="0">
                <a:latin typeface="Gulim"/>
                <a:cs typeface="Gulim"/>
              </a:rPr>
              <a:t>1</a:t>
            </a:r>
            <a:r>
              <a:rPr lang="ko-KR" altLang="en-US" sz="1400" spc="-135" dirty="0">
                <a:latin typeface="Gulim"/>
                <a:cs typeface="Gulim"/>
              </a:rPr>
              <a:t>개의 </a:t>
            </a:r>
            <a:r>
              <a:rPr lang="en-US" altLang="ko-KR" sz="1400" spc="-135" dirty="0">
                <a:latin typeface="Gulim"/>
                <a:cs typeface="Gulim"/>
              </a:rPr>
              <a:t>Data set</a:t>
            </a:r>
            <a:r>
              <a:rPr lang="ko-KR" altLang="en-US" sz="1400" spc="-135" dirty="0">
                <a:latin typeface="Gulim"/>
                <a:cs typeface="Gulim"/>
              </a:rPr>
              <a:t>으로 생성</a:t>
            </a:r>
            <a:endParaRPr lang="en-US" altLang="ko-KR" sz="1400" spc="-135" dirty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영어 </a:t>
            </a:r>
            <a:r>
              <a:rPr lang="ko-KR" altLang="en-US" sz="1400" spc="-135" dirty="0">
                <a:latin typeface="Gulim"/>
                <a:cs typeface="Gulim"/>
              </a:rPr>
              <a:t>및 특수문자 제거</a:t>
            </a:r>
            <a:endParaRPr lang="en-US" altLang="ko-KR" sz="1400" spc="-135" dirty="0">
              <a:latin typeface="Gulim"/>
              <a:cs typeface="Gulim"/>
            </a:endParaRPr>
          </a:p>
          <a:p>
            <a:pPr marL="12700" lvl="1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ko-KR" altLang="en-US" sz="1400" spc="-135" dirty="0" err="1" smtClean="0">
                <a:latin typeface="Gulim"/>
                <a:cs typeface="Gulim"/>
              </a:rPr>
              <a:t>결측치제거</a:t>
            </a:r>
            <a:r>
              <a:rPr lang="en-US" altLang="ko-KR" sz="1400" spc="-135" dirty="0">
                <a:latin typeface="Gulim"/>
                <a:cs typeface="Gulim"/>
              </a:rPr>
              <a:t>(</a:t>
            </a:r>
            <a:r>
              <a:rPr lang="ko-KR" altLang="en-US" sz="1400" spc="-135" dirty="0">
                <a:latin typeface="Gulim"/>
                <a:cs typeface="Gulim"/>
              </a:rPr>
              <a:t>평점만 존재하고 리뷰가 존재하지 않는 경우</a:t>
            </a:r>
            <a:r>
              <a:rPr lang="en-US" altLang="ko-KR" sz="1400" spc="-135" dirty="0">
                <a:latin typeface="Gulim"/>
                <a:cs typeface="Gulim"/>
              </a:rPr>
              <a:t>)</a:t>
            </a: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평점이 </a:t>
            </a:r>
            <a:r>
              <a:rPr lang="en-US" altLang="ko-KR" sz="1400" spc="-135" dirty="0">
                <a:latin typeface="Gulim"/>
                <a:cs typeface="Gulim"/>
              </a:rPr>
              <a:t>9 </a:t>
            </a:r>
            <a:r>
              <a:rPr lang="ko-KR" altLang="en-US" sz="1400" spc="-135" dirty="0">
                <a:latin typeface="Gulim"/>
                <a:cs typeface="Gulim"/>
              </a:rPr>
              <a:t>이상인 리뷰 데이터 →</a:t>
            </a:r>
            <a:r>
              <a:rPr lang="en-US" altLang="ko-KR" sz="1400" spc="-135" dirty="0">
                <a:latin typeface="Gulim"/>
                <a:cs typeface="Gulim"/>
              </a:rPr>
              <a:t> </a:t>
            </a:r>
            <a:r>
              <a:rPr lang="en-US" altLang="ko-KR" sz="1400" spc="-135" dirty="0" err="1">
                <a:latin typeface="Gulim"/>
                <a:cs typeface="Gulim"/>
              </a:rPr>
              <a:t>pos</a:t>
            </a:r>
            <a:r>
              <a:rPr lang="en-US" altLang="ko-KR" sz="1400" spc="-135" dirty="0">
                <a:latin typeface="Gulim"/>
                <a:cs typeface="Gulim"/>
              </a:rPr>
              <a:t> data(</a:t>
            </a:r>
            <a:r>
              <a:rPr lang="ko-KR" altLang="en-US" sz="1400" spc="-135" dirty="0">
                <a:latin typeface="Gulim"/>
                <a:cs typeface="Gulim"/>
              </a:rPr>
              <a:t>평점을 </a:t>
            </a:r>
            <a:r>
              <a:rPr lang="en-US" altLang="ko-KR" sz="1400" spc="-135" dirty="0">
                <a:latin typeface="Gulim"/>
                <a:cs typeface="Gulim"/>
              </a:rPr>
              <a:t>1</a:t>
            </a:r>
            <a:r>
              <a:rPr lang="ko-KR" altLang="en-US" sz="1400" spc="-135" dirty="0">
                <a:latin typeface="Gulim"/>
                <a:cs typeface="Gulim"/>
              </a:rPr>
              <a:t>로 변환</a:t>
            </a:r>
            <a:r>
              <a:rPr lang="en-US" altLang="ko-KR" sz="1400" spc="-135" dirty="0">
                <a:latin typeface="Gulim"/>
                <a:cs typeface="Gulim"/>
              </a:rPr>
              <a:t>) </a:t>
            </a: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                 </a:t>
            </a:r>
            <a:r>
              <a:rPr lang="en-US" altLang="ko-KR" sz="1400" spc="-135" dirty="0" smtClean="0">
                <a:latin typeface="Gulim"/>
                <a:cs typeface="Gulim"/>
              </a:rPr>
              <a:t>4</a:t>
            </a:r>
            <a:r>
              <a:rPr lang="ko-KR" altLang="en-US" sz="1400" spc="-135" dirty="0">
                <a:latin typeface="Gulim"/>
                <a:cs typeface="Gulim"/>
              </a:rPr>
              <a:t>이하인 리뷰 데이터 → </a:t>
            </a:r>
            <a:r>
              <a:rPr lang="en-US" altLang="ko-KR" sz="1400" spc="-135" dirty="0" err="1">
                <a:latin typeface="Gulim"/>
                <a:cs typeface="Gulim"/>
              </a:rPr>
              <a:t>neg</a:t>
            </a:r>
            <a:r>
              <a:rPr lang="en-US" altLang="ko-KR" sz="1400" spc="-135" dirty="0">
                <a:latin typeface="Gulim"/>
                <a:cs typeface="Gulim"/>
              </a:rPr>
              <a:t> data(</a:t>
            </a:r>
            <a:r>
              <a:rPr lang="ko-KR" altLang="en-US" sz="1400" spc="-135" dirty="0">
                <a:latin typeface="Gulim"/>
                <a:cs typeface="Gulim"/>
              </a:rPr>
              <a:t>평점을 </a:t>
            </a:r>
            <a:r>
              <a:rPr lang="en-US" altLang="ko-KR" sz="1400" spc="-135" dirty="0">
                <a:latin typeface="Gulim"/>
                <a:cs typeface="Gulim"/>
              </a:rPr>
              <a:t>0</a:t>
            </a:r>
            <a:r>
              <a:rPr lang="ko-KR" altLang="en-US" sz="1400" spc="-135" dirty="0">
                <a:latin typeface="Gulim"/>
                <a:cs typeface="Gulim"/>
              </a:rPr>
              <a:t>으로 변환</a:t>
            </a:r>
            <a:r>
              <a:rPr lang="en-US" altLang="ko-KR" sz="1400" spc="-135" dirty="0" smtClean="0">
                <a:latin typeface="Gulim"/>
                <a:cs typeface="Gulim"/>
              </a:rPr>
              <a:t>) </a:t>
            </a:r>
            <a:r>
              <a:rPr lang="en-US" altLang="ko-KR" sz="1400" spc="-135" dirty="0" smtClean="0">
                <a:latin typeface="Gulim"/>
                <a:cs typeface="Gulim"/>
                <a:sym typeface="Wingdings" pitchFamily="2" charset="2"/>
              </a:rPr>
              <a:t> </a:t>
            </a:r>
            <a:r>
              <a:rPr lang="ko-KR" altLang="en-US" sz="1400" spc="-135" dirty="0" smtClean="0">
                <a:latin typeface="Gulim"/>
                <a:cs typeface="Gulim"/>
                <a:sym typeface="Wingdings" pitchFamily="2" charset="2"/>
              </a:rPr>
              <a:t>정확도를 높이기 위해</a:t>
            </a:r>
            <a:endParaRPr lang="en-US" altLang="ko-KR" sz="1400" spc="-135" dirty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각각의 </a:t>
            </a:r>
            <a:r>
              <a:rPr lang="en-US" altLang="ko-KR" sz="1400" spc="-135" dirty="0">
                <a:latin typeface="Gulim"/>
                <a:cs typeface="Gulim"/>
              </a:rPr>
              <a:t>data set</a:t>
            </a:r>
            <a:r>
              <a:rPr lang="ko-KR" altLang="en-US" sz="1400" spc="-135" dirty="0">
                <a:latin typeface="Gulim"/>
                <a:cs typeface="Gulim"/>
              </a:rPr>
              <a:t>에서 </a:t>
            </a:r>
            <a:r>
              <a:rPr lang="en-US" altLang="ko-KR" sz="1400" spc="-135" dirty="0">
                <a:latin typeface="Gulim"/>
                <a:cs typeface="Gulim"/>
              </a:rPr>
              <a:t>10</a:t>
            </a:r>
            <a:r>
              <a:rPr lang="ko-KR" altLang="en-US" sz="1400" spc="-135" dirty="0">
                <a:latin typeface="Gulim"/>
                <a:cs typeface="Gulim"/>
              </a:rPr>
              <a:t>만개의 표본 </a:t>
            </a:r>
            <a:r>
              <a:rPr lang="ko-KR" altLang="en-US" sz="1400" spc="-135" dirty="0" smtClean="0">
                <a:latin typeface="Gulim"/>
                <a:cs typeface="Gulim"/>
              </a:rPr>
              <a:t>추출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추출한 </a:t>
            </a:r>
            <a:r>
              <a:rPr lang="en-US" altLang="ko-KR" sz="1400" spc="-135" dirty="0" smtClean="0">
                <a:latin typeface="Gulim"/>
                <a:cs typeface="Gulim"/>
              </a:rPr>
              <a:t>10</a:t>
            </a:r>
            <a:r>
              <a:rPr lang="ko-KR" altLang="en-US" sz="1400" spc="-135" dirty="0" smtClean="0">
                <a:latin typeface="Gulim"/>
                <a:cs typeface="Gulim"/>
              </a:rPr>
              <a:t>만개의 데이터를 합치기</a:t>
            </a:r>
            <a:r>
              <a:rPr lang="en-US" altLang="ko-KR" sz="1400" spc="-135" dirty="0" smtClean="0">
                <a:latin typeface="Gulim"/>
                <a:cs typeface="Gulim"/>
              </a:rPr>
              <a:t>(</a:t>
            </a:r>
            <a:r>
              <a:rPr lang="ko-KR" altLang="en-US" sz="1400" spc="-135" dirty="0" smtClean="0">
                <a:latin typeface="Gulim"/>
                <a:cs typeface="Gulim"/>
              </a:rPr>
              <a:t>총 </a:t>
            </a:r>
            <a:r>
              <a:rPr lang="en-US" altLang="ko-KR" sz="1400" spc="-135" dirty="0" smtClean="0">
                <a:latin typeface="Gulim"/>
                <a:cs typeface="Gulim"/>
              </a:rPr>
              <a:t>20</a:t>
            </a:r>
            <a:r>
              <a:rPr lang="ko-KR" altLang="en-US" sz="1400" spc="-135" dirty="0" smtClean="0">
                <a:latin typeface="Gulim"/>
                <a:cs typeface="Gulim"/>
              </a:rPr>
              <a:t>만개의 </a:t>
            </a:r>
            <a:r>
              <a:rPr lang="ko-KR" altLang="en-US" sz="1400" spc="-135" dirty="0" err="1" smtClean="0">
                <a:latin typeface="Gulim"/>
                <a:cs typeface="Gulim"/>
              </a:rPr>
              <a:t>리뷰데이터</a:t>
            </a:r>
            <a:r>
              <a:rPr lang="en-US" altLang="ko-KR" sz="1400" spc="-135" dirty="0" smtClean="0">
                <a:latin typeface="Gulim"/>
                <a:cs typeface="Gulim"/>
              </a:rPr>
              <a:t>)</a:t>
            </a: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spc="-135" dirty="0" smtClean="0">
                <a:latin typeface="Gulim"/>
                <a:cs typeface="Gulim"/>
              </a:rPr>
              <a:t>20</a:t>
            </a:r>
            <a:r>
              <a:rPr lang="ko-KR" altLang="en-US" sz="1400" spc="-135" dirty="0" smtClean="0">
                <a:latin typeface="Gulim"/>
                <a:cs typeface="Gulim"/>
              </a:rPr>
              <a:t>만개의 리뷰데이터를 </a:t>
            </a:r>
            <a:r>
              <a:rPr lang="en-US" altLang="ko-KR" sz="1400" spc="-135" dirty="0" smtClean="0">
                <a:latin typeface="Gulim"/>
                <a:cs typeface="Gulim"/>
              </a:rPr>
              <a:t>1:3</a:t>
            </a:r>
            <a:r>
              <a:rPr lang="ko-KR" altLang="en-US" sz="1400" spc="-135" dirty="0" smtClean="0">
                <a:latin typeface="Gulim"/>
                <a:cs typeface="Gulim"/>
              </a:rPr>
              <a:t>의 비율로 </a:t>
            </a:r>
            <a:r>
              <a:rPr lang="en-US" altLang="ko-KR" sz="1400" spc="-135" dirty="0" smtClean="0">
                <a:latin typeface="Gulim"/>
                <a:cs typeface="Gulim"/>
              </a:rPr>
              <a:t> train</a:t>
            </a:r>
            <a:r>
              <a:rPr lang="ko-KR" altLang="en-US" sz="1400" spc="-135" dirty="0" smtClean="0">
                <a:latin typeface="Gulim"/>
                <a:cs typeface="Gulim"/>
              </a:rPr>
              <a:t>과 </a:t>
            </a:r>
            <a:r>
              <a:rPr lang="en-US" altLang="ko-KR" sz="1400" spc="-135" dirty="0" smtClean="0">
                <a:latin typeface="Gulim"/>
                <a:cs typeface="Gulim"/>
              </a:rPr>
              <a:t>test</a:t>
            </a:r>
            <a:r>
              <a:rPr lang="ko-KR" altLang="en-US" sz="1400" spc="-135" dirty="0" smtClean="0">
                <a:latin typeface="Gulim"/>
                <a:cs typeface="Gulim"/>
              </a:rPr>
              <a:t>로 분류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  <p:sp>
        <p:nvSpPr>
          <p:cNvPr id="7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1000" y="1066800"/>
            <a:ext cx="35429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atinLnBrk="0"/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데이터 전처리 및 샘플링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869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2514600" y="5638800"/>
            <a:ext cx="4648200" cy="533399"/>
            <a:chOff x="3276600" y="3124200"/>
            <a:chExt cx="2102485" cy="609601"/>
          </a:xfrm>
        </p:grpSpPr>
        <p:sp>
          <p:nvSpPr>
            <p:cNvPr id="50" name="object 25"/>
            <p:cNvSpPr/>
            <p:nvPr/>
          </p:nvSpPr>
          <p:spPr>
            <a:xfrm>
              <a:off x="3276600" y="3124200"/>
              <a:ext cx="2102485" cy="609600"/>
            </a:xfrm>
            <a:custGeom>
              <a:avLst/>
              <a:gdLst/>
              <a:ahLst/>
              <a:cxnLst/>
              <a:rect l="l" t="t" r="r" b="b"/>
              <a:pathLst>
                <a:path w="2102484" h="1339214">
                  <a:moveTo>
                    <a:pt x="1879092" y="0"/>
                  </a:moveTo>
                  <a:lnTo>
                    <a:pt x="223139" y="0"/>
                  </a:lnTo>
                  <a:lnTo>
                    <a:pt x="178181" y="4535"/>
                  </a:lnTo>
                  <a:lnTo>
                    <a:pt x="136302" y="17541"/>
                  </a:lnTo>
                  <a:lnTo>
                    <a:pt x="98400" y="38120"/>
                  </a:lnTo>
                  <a:lnTo>
                    <a:pt x="65373" y="65373"/>
                  </a:lnTo>
                  <a:lnTo>
                    <a:pt x="38120" y="98400"/>
                  </a:lnTo>
                  <a:lnTo>
                    <a:pt x="17541" y="136302"/>
                  </a:lnTo>
                  <a:lnTo>
                    <a:pt x="4535" y="178181"/>
                  </a:lnTo>
                  <a:lnTo>
                    <a:pt x="0" y="223138"/>
                  </a:lnTo>
                  <a:lnTo>
                    <a:pt x="0" y="1115695"/>
                  </a:lnTo>
                  <a:lnTo>
                    <a:pt x="4535" y="1160652"/>
                  </a:lnTo>
                  <a:lnTo>
                    <a:pt x="17541" y="1202531"/>
                  </a:lnTo>
                  <a:lnTo>
                    <a:pt x="38120" y="1240433"/>
                  </a:lnTo>
                  <a:lnTo>
                    <a:pt x="65373" y="1273460"/>
                  </a:lnTo>
                  <a:lnTo>
                    <a:pt x="98400" y="1300713"/>
                  </a:lnTo>
                  <a:lnTo>
                    <a:pt x="136302" y="1321292"/>
                  </a:lnTo>
                  <a:lnTo>
                    <a:pt x="178181" y="1334298"/>
                  </a:lnTo>
                  <a:lnTo>
                    <a:pt x="223139" y="1338834"/>
                  </a:lnTo>
                  <a:lnTo>
                    <a:pt x="1879092" y="1338834"/>
                  </a:lnTo>
                  <a:lnTo>
                    <a:pt x="1924085" y="1334298"/>
                  </a:lnTo>
                  <a:lnTo>
                    <a:pt x="1965981" y="1321292"/>
                  </a:lnTo>
                  <a:lnTo>
                    <a:pt x="2003886" y="1300713"/>
                  </a:lnTo>
                  <a:lnTo>
                    <a:pt x="2036905" y="1273460"/>
                  </a:lnTo>
                  <a:lnTo>
                    <a:pt x="2064143" y="1240433"/>
                  </a:lnTo>
                  <a:lnTo>
                    <a:pt x="2084706" y="1202531"/>
                  </a:lnTo>
                  <a:lnTo>
                    <a:pt x="2097700" y="1160652"/>
                  </a:lnTo>
                  <a:lnTo>
                    <a:pt x="2102231" y="1115695"/>
                  </a:lnTo>
                  <a:lnTo>
                    <a:pt x="2102231" y="223138"/>
                  </a:lnTo>
                  <a:lnTo>
                    <a:pt x="2097700" y="178181"/>
                  </a:lnTo>
                  <a:lnTo>
                    <a:pt x="2084706" y="136302"/>
                  </a:lnTo>
                  <a:lnTo>
                    <a:pt x="2064143" y="98400"/>
                  </a:lnTo>
                  <a:lnTo>
                    <a:pt x="2036905" y="65373"/>
                  </a:lnTo>
                  <a:lnTo>
                    <a:pt x="2003886" y="38120"/>
                  </a:lnTo>
                  <a:lnTo>
                    <a:pt x="1965981" y="17541"/>
                  </a:lnTo>
                  <a:lnTo>
                    <a:pt x="1924085" y="4535"/>
                  </a:lnTo>
                  <a:lnTo>
                    <a:pt x="1879092" y="0"/>
                  </a:lnTo>
                  <a:close/>
                </a:path>
              </a:pathLst>
            </a:custGeom>
            <a:solidFill>
              <a:srgbClr val="EBF0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6"/>
            <p:cNvSpPr/>
            <p:nvPr/>
          </p:nvSpPr>
          <p:spPr>
            <a:xfrm>
              <a:off x="3276600" y="3124201"/>
              <a:ext cx="2102485" cy="609600"/>
            </a:xfrm>
            <a:custGeom>
              <a:avLst/>
              <a:gdLst/>
              <a:ahLst/>
              <a:cxnLst/>
              <a:rect l="l" t="t" r="r" b="b"/>
              <a:pathLst>
                <a:path w="2102484" h="1339214">
                  <a:moveTo>
                    <a:pt x="0" y="223138"/>
                  </a:moveTo>
                  <a:lnTo>
                    <a:pt x="4535" y="178181"/>
                  </a:lnTo>
                  <a:lnTo>
                    <a:pt x="17541" y="136302"/>
                  </a:lnTo>
                  <a:lnTo>
                    <a:pt x="38120" y="98400"/>
                  </a:lnTo>
                  <a:lnTo>
                    <a:pt x="65373" y="65373"/>
                  </a:lnTo>
                  <a:lnTo>
                    <a:pt x="98400" y="38120"/>
                  </a:lnTo>
                  <a:lnTo>
                    <a:pt x="136302" y="17541"/>
                  </a:lnTo>
                  <a:lnTo>
                    <a:pt x="178181" y="4535"/>
                  </a:lnTo>
                  <a:lnTo>
                    <a:pt x="223139" y="0"/>
                  </a:lnTo>
                  <a:lnTo>
                    <a:pt x="1879092" y="0"/>
                  </a:lnTo>
                  <a:lnTo>
                    <a:pt x="1924085" y="4535"/>
                  </a:lnTo>
                  <a:lnTo>
                    <a:pt x="1965981" y="17541"/>
                  </a:lnTo>
                  <a:lnTo>
                    <a:pt x="2003886" y="38120"/>
                  </a:lnTo>
                  <a:lnTo>
                    <a:pt x="2036905" y="65373"/>
                  </a:lnTo>
                  <a:lnTo>
                    <a:pt x="2064143" y="98400"/>
                  </a:lnTo>
                  <a:lnTo>
                    <a:pt x="2084706" y="136302"/>
                  </a:lnTo>
                  <a:lnTo>
                    <a:pt x="2097700" y="178181"/>
                  </a:lnTo>
                  <a:lnTo>
                    <a:pt x="2102231" y="223138"/>
                  </a:lnTo>
                  <a:lnTo>
                    <a:pt x="2102231" y="1115695"/>
                  </a:lnTo>
                  <a:lnTo>
                    <a:pt x="2097700" y="1160652"/>
                  </a:lnTo>
                  <a:lnTo>
                    <a:pt x="2084706" y="1202531"/>
                  </a:lnTo>
                  <a:lnTo>
                    <a:pt x="2064143" y="1240433"/>
                  </a:lnTo>
                  <a:lnTo>
                    <a:pt x="2036905" y="1273460"/>
                  </a:lnTo>
                  <a:lnTo>
                    <a:pt x="2003886" y="1300713"/>
                  </a:lnTo>
                  <a:lnTo>
                    <a:pt x="1965981" y="1321292"/>
                  </a:lnTo>
                  <a:lnTo>
                    <a:pt x="1924085" y="1334298"/>
                  </a:lnTo>
                  <a:lnTo>
                    <a:pt x="1879092" y="1338834"/>
                  </a:lnTo>
                  <a:lnTo>
                    <a:pt x="223139" y="1338834"/>
                  </a:lnTo>
                  <a:lnTo>
                    <a:pt x="178181" y="1334298"/>
                  </a:lnTo>
                  <a:lnTo>
                    <a:pt x="136302" y="1321292"/>
                  </a:lnTo>
                  <a:lnTo>
                    <a:pt x="98400" y="1300713"/>
                  </a:lnTo>
                  <a:lnTo>
                    <a:pt x="65373" y="1273460"/>
                  </a:lnTo>
                  <a:lnTo>
                    <a:pt x="38120" y="1240433"/>
                  </a:lnTo>
                  <a:lnTo>
                    <a:pt x="17541" y="1202531"/>
                  </a:lnTo>
                  <a:lnTo>
                    <a:pt x="4535" y="1160652"/>
                  </a:lnTo>
                  <a:lnTo>
                    <a:pt x="0" y="1115695"/>
                  </a:lnTo>
                  <a:lnTo>
                    <a:pt x="0" y="223138"/>
                  </a:lnTo>
                  <a:close/>
                </a:path>
              </a:pathLst>
            </a:custGeom>
            <a:ln w="9525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209800" y="4800600"/>
            <a:ext cx="5410200" cy="381000"/>
            <a:chOff x="4949444" y="5292216"/>
            <a:chExt cx="4540250" cy="1017269"/>
          </a:xfrm>
        </p:grpSpPr>
        <p:sp>
          <p:nvSpPr>
            <p:cNvPr id="45" name="object 10"/>
            <p:cNvSpPr/>
            <p:nvPr/>
          </p:nvSpPr>
          <p:spPr>
            <a:xfrm>
              <a:off x="4949444" y="5292216"/>
              <a:ext cx="4540250" cy="1017269"/>
            </a:xfrm>
            <a:custGeom>
              <a:avLst/>
              <a:gdLst/>
              <a:ahLst/>
              <a:cxnLst/>
              <a:rect l="l" t="t" r="r" b="b"/>
              <a:pathLst>
                <a:path w="4540250" h="1017270">
                  <a:moveTo>
                    <a:pt x="4370578" y="0"/>
                  </a:moveTo>
                  <a:lnTo>
                    <a:pt x="169544" y="0"/>
                  </a:lnTo>
                  <a:lnTo>
                    <a:pt x="124486" y="6058"/>
                  </a:lnTo>
                  <a:lnTo>
                    <a:pt x="83989" y="23156"/>
                  </a:lnTo>
                  <a:lnTo>
                    <a:pt x="49672" y="49672"/>
                  </a:lnTo>
                  <a:lnTo>
                    <a:pt x="23156" y="83989"/>
                  </a:lnTo>
                  <a:lnTo>
                    <a:pt x="6058" y="124486"/>
                  </a:lnTo>
                  <a:lnTo>
                    <a:pt x="0" y="169545"/>
                  </a:lnTo>
                  <a:lnTo>
                    <a:pt x="0" y="847585"/>
                  </a:lnTo>
                  <a:lnTo>
                    <a:pt x="6058" y="892650"/>
                  </a:lnTo>
                  <a:lnTo>
                    <a:pt x="23156" y="933145"/>
                  </a:lnTo>
                  <a:lnTo>
                    <a:pt x="49672" y="967454"/>
                  </a:lnTo>
                  <a:lnTo>
                    <a:pt x="83989" y="993960"/>
                  </a:lnTo>
                  <a:lnTo>
                    <a:pt x="124486" y="1011049"/>
                  </a:lnTo>
                  <a:lnTo>
                    <a:pt x="169544" y="1017104"/>
                  </a:lnTo>
                  <a:lnTo>
                    <a:pt x="4370578" y="1017104"/>
                  </a:lnTo>
                  <a:lnTo>
                    <a:pt x="4415627" y="1011049"/>
                  </a:lnTo>
                  <a:lnTo>
                    <a:pt x="4456100" y="993960"/>
                  </a:lnTo>
                  <a:lnTo>
                    <a:pt x="4490386" y="967454"/>
                  </a:lnTo>
                  <a:lnTo>
                    <a:pt x="4516872" y="933145"/>
                  </a:lnTo>
                  <a:lnTo>
                    <a:pt x="4533946" y="892650"/>
                  </a:lnTo>
                  <a:lnTo>
                    <a:pt x="4539996" y="847585"/>
                  </a:lnTo>
                  <a:lnTo>
                    <a:pt x="4539996" y="169545"/>
                  </a:lnTo>
                  <a:lnTo>
                    <a:pt x="4533946" y="124486"/>
                  </a:lnTo>
                  <a:lnTo>
                    <a:pt x="4516872" y="83989"/>
                  </a:lnTo>
                  <a:lnTo>
                    <a:pt x="4490386" y="49672"/>
                  </a:lnTo>
                  <a:lnTo>
                    <a:pt x="4456100" y="23156"/>
                  </a:lnTo>
                  <a:lnTo>
                    <a:pt x="4415627" y="6058"/>
                  </a:lnTo>
                  <a:lnTo>
                    <a:pt x="4370578" y="0"/>
                  </a:lnTo>
                  <a:close/>
                </a:path>
              </a:pathLst>
            </a:custGeom>
            <a:solidFill>
              <a:srgbClr val="E6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1"/>
            <p:cNvSpPr/>
            <p:nvPr/>
          </p:nvSpPr>
          <p:spPr>
            <a:xfrm>
              <a:off x="4949444" y="5292216"/>
              <a:ext cx="4540250" cy="1017269"/>
            </a:xfrm>
            <a:custGeom>
              <a:avLst/>
              <a:gdLst/>
              <a:ahLst/>
              <a:cxnLst/>
              <a:rect l="l" t="t" r="r" b="b"/>
              <a:pathLst>
                <a:path w="4540250" h="1017270">
                  <a:moveTo>
                    <a:pt x="0" y="169545"/>
                  </a:moveTo>
                  <a:lnTo>
                    <a:pt x="6058" y="124486"/>
                  </a:lnTo>
                  <a:lnTo>
                    <a:pt x="23156" y="83989"/>
                  </a:lnTo>
                  <a:lnTo>
                    <a:pt x="49672" y="49672"/>
                  </a:lnTo>
                  <a:lnTo>
                    <a:pt x="83989" y="23156"/>
                  </a:lnTo>
                  <a:lnTo>
                    <a:pt x="124486" y="6058"/>
                  </a:lnTo>
                  <a:lnTo>
                    <a:pt x="169544" y="0"/>
                  </a:lnTo>
                  <a:lnTo>
                    <a:pt x="4370578" y="0"/>
                  </a:lnTo>
                  <a:lnTo>
                    <a:pt x="4415627" y="6058"/>
                  </a:lnTo>
                  <a:lnTo>
                    <a:pt x="4456100" y="23156"/>
                  </a:lnTo>
                  <a:lnTo>
                    <a:pt x="4490386" y="49672"/>
                  </a:lnTo>
                  <a:lnTo>
                    <a:pt x="4516872" y="83989"/>
                  </a:lnTo>
                  <a:lnTo>
                    <a:pt x="4533946" y="124486"/>
                  </a:lnTo>
                  <a:lnTo>
                    <a:pt x="4539996" y="169545"/>
                  </a:lnTo>
                  <a:lnTo>
                    <a:pt x="4539996" y="847585"/>
                  </a:lnTo>
                  <a:lnTo>
                    <a:pt x="4533946" y="892650"/>
                  </a:lnTo>
                  <a:lnTo>
                    <a:pt x="4516872" y="933145"/>
                  </a:lnTo>
                  <a:lnTo>
                    <a:pt x="4490386" y="967454"/>
                  </a:lnTo>
                  <a:lnTo>
                    <a:pt x="4456100" y="993960"/>
                  </a:lnTo>
                  <a:lnTo>
                    <a:pt x="4415627" y="1011049"/>
                  </a:lnTo>
                  <a:lnTo>
                    <a:pt x="4370578" y="1017104"/>
                  </a:lnTo>
                  <a:lnTo>
                    <a:pt x="169544" y="1017104"/>
                  </a:lnTo>
                  <a:lnTo>
                    <a:pt x="124486" y="1011049"/>
                  </a:lnTo>
                  <a:lnTo>
                    <a:pt x="83989" y="993960"/>
                  </a:lnTo>
                  <a:lnTo>
                    <a:pt x="49672" y="967454"/>
                  </a:lnTo>
                  <a:lnTo>
                    <a:pt x="23156" y="933145"/>
                  </a:lnTo>
                  <a:lnTo>
                    <a:pt x="6058" y="892650"/>
                  </a:lnTo>
                  <a:lnTo>
                    <a:pt x="0" y="847585"/>
                  </a:lnTo>
                  <a:lnTo>
                    <a:pt x="0" y="169545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941726" y="3959424"/>
            <a:ext cx="3657600" cy="381000"/>
            <a:chOff x="7414006" y="3852036"/>
            <a:chExt cx="2075814" cy="1017269"/>
          </a:xfrm>
        </p:grpSpPr>
        <p:sp>
          <p:nvSpPr>
            <p:cNvPr id="41" name="object 16"/>
            <p:cNvSpPr/>
            <p:nvPr/>
          </p:nvSpPr>
          <p:spPr>
            <a:xfrm>
              <a:off x="7414006" y="3852036"/>
              <a:ext cx="2075814" cy="1017269"/>
            </a:xfrm>
            <a:custGeom>
              <a:avLst/>
              <a:gdLst/>
              <a:ahLst/>
              <a:cxnLst/>
              <a:rect l="l" t="t" r="r" b="b"/>
              <a:pathLst>
                <a:path w="2075815" h="1017270">
                  <a:moveTo>
                    <a:pt x="1906016" y="0"/>
                  </a:moveTo>
                  <a:lnTo>
                    <a:pt x="169545" y="0"/>
                  </a:lnTo>
                  <a:lnTo>
                    <a:pt x="124486" y="6058"/>
                  </a:lnTo>
                  <a:lnTo>
                    <a:pt x="83989" y="23156"/>
                  </a:lnTo>
                  <a:lnTo>
                    <a:pt x="49672" y="49672"/>
                  </a:lnTo>
                  <a:lnTo>
                    <a:pt x="23156" y="83989"/>
                  </a:lnTo>
                  <a:lnTo>
                    <a:pt x="6058" y="124486"/>
                  </a:lnTo>
                  <a:lnTo>
                    <a:pt x="0" y="169544"/>
                  </a:lnTo>
                  <a:lnTo>
                    <a:pt x="0" y="847598"/>
                  </a:lnTo>
                  <a:lnTo>
                    <a:pt x="6058" y="892656"/>
                  </a:lnTo>
                  <a:lnTo>
                    <a:pt x="23156" y="933153"/>
                  </a:lnTo>
                  <a:lnTo>
                    <a:pt x="49672" y="967470"/>
                  </a:lnTo>
                  <a:lnTo>
                    <a:pt x="83989" y="993986"/>
                  </a:lnTo>
                  <a:lnTo>
                    <a:pt x="124486" y="1011084"/>
                  </a:lnTo>
                  <a:lnTo>
                    <a:pt x="169545" y="1017143"/>
                  </a:lnTo>
                  <a:lnTo>
                    <a:pt x="1906016" y="1017143"/>
                  </a:lnTo>
                  <a:lnTo>
                    <a:pt x="1951065" y="1011084"/>
                  </a:lnTo>
                  <a:lnTo>
                    <a:pt x="1991538" y="993986"/>
                  </a:lnTo>
                  <a:lnTo>
                    <a:pt x="2025824" y="967470"/>
                  </a:lnTo>
                  <a:lnTo>
                    <a:pt x="2052310" y="933153"/>
                  </a:lnTo>
                  <a:lnTo>
                    <a:pt x="2069384" y="892656"/>
                  </a:lnTo>
                  <a:lnTo>
                    <a:pt x="2075434" y="847598"/>
                  </a:lnTo>
                  <a:lnTo>
                    <a:pt x="2075434" y="169544"/>
                  </a:lnTo>
                  <a:lnTo>
                    <a:pt x="2069384" y="124486"/>
                  </a:lnTo>
                  <a:lnTo>
                    <a:pt x="2052310" y="83989"/>
                  </a:lnTo>
                  <a:lnTo>
                    <a:pt x="2025824" y="49672"/>
                  </a:lnTo>
                  <a:lnTo>
                    <a:pt x="1991538" y="23156"/>
                  </a:lnTo>
                  <a:lnTo>
                    <a:pt x="1951065" y="6058"/>
                  </a:lnTo>
                  <a:lnTo>
                    <a:pt x="1906016" y="0"/>
                  </a:lnTo>
                  <a:close/>
                </a:path>
              </a:pathLst>
            </a:custGeom>
            <a:solidFill>
              <a:srgbClr val="DBE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7"/>
            <p:cNvSpPr/>
            <p:nvPr/>
          </p:nvSpPr>
          <p:spPr>
            <a:xfrm>
              <a:off x="7414006" y="3852036"/>
              <a:ext cx="2075814" cy="1017269"/>
            </a:xfrm>
            <a:custGeom>
              <a:avLst/>
              <a:gdLst/>
              <a:ahLst/>
              <a:cxnLst/>
              <a:rect l="l" t="t" r="r" b="b"/>
              <a:pathLst>
                <a:path w="2075815" h="1017270">
                  <a:moveTo>
                    <a:pt x="0" y="169544"/>
                  </a:moveTo>
                  <a:lnTo>
                    <a:pt x="6058" y="124486"/>
                  </a:lnTo>
                  <a:lnTo>
                    <a:pt x="23156" y="83989"/>
                  </a:lnTo>
                  <a:lnTo>
                    <a:pt x="49672" y="49672"/>
                  </a:lnTo>
                  <a:lnTo>
                    <a:pt x="83989" y="23156"/>
                  </a:lnTo>
                  <a:lnTo>
                    <a:pt x="124486" y="6058"/>
                  </a:lnTo>
                  <a:lnTo>
                    <a:pt x="169545" y="0"/>
                  </a:lnTo>
                  <a:lnTo>
                    <a:pt x="1906016" y="0"/>
                  </a:lnTo>
                  <a:lnTo>
                    <a:pt x="1951065" y="6058"/>
                  </a:lnTo>
                  <a:lnTo>
                    <a:pt x="1991538" y="23156"/>
                  </a:lnTo>
                  <a:lnTo>
                    <a:pt x="2025824" y="49672"/>
                  </a:lnTo>
                  <a:lnTo>
                    <a:pt x="2052310" y="83989"/>
                  </a:lnTo>
                  <a:lnTo>
                    <a:pt x="2069384" y="124486"/>
                  </a:lnTo>
                  <a:lnTo>
                    <a:pt x="2075434" y="169544"/>
                  </a:lnTo>
                  <a:lnTo>
                    <a:pt x="2075434" y="847598"/>
                  </a:lnTo>
                  <a:lnTo>
                    <a:pt x="2069384" y="892656"/>
                  </a:lnTo>
                  <a:lnTo>
                    <a:pt x="2052310" y="933153"/>
                  </a:lnTo>
                  <a:lnTo>
                    <a:pt x="2025824" y="967470"/>
                  </a:lnTo>
                  <a:lnTo>
                    <a:pt x="1991538" y="993986"/>
                  </a:lnTo>
                  <a:lnTo>
                    <a:pt x="1951065" y="1011084"/>
                  </a:lnTo>
                  <a:lnTo>
                    <a:pt x="1906016" y="1017143"/>
                  </a:lnTo>
                  <a:lnTo>
                    <a:pt x="169545" y="1017143"/>
                  </a:lnTo>
                  <a:lnTo>
                    <a:pt x="124486" y="1011084"/>
                  </a:lnTo>
                  <a:lnTo>
                    <a:pt x="83989" y="993986"/>
                  </a:lnTo>
                  <a:lnTo>
                    <a:pt x="49672" y="967470"/>
                  </a:lnTo>
                  <a:lnTo>
                    <a:pt x="23156" y="933153"/>
                  </a:lnTo>
                  <a:lnTo>
                    <a:pt x="6058" y="892656"/>
                  </a:lnTo>
                  <a:lnTo>
                    <a:pt x="0" y="847598"/>
                  </a:lnTo>
                  <a:lnTo>
                    <a:pt x="0" y="169544"/>
                  </a:lnTo>
                  <a:close/>
                </a:path>
              </a:pathLst>
            </a:custGeom>
            <a:ln w="9525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505200" y="3124201"/>
            <a:ext cx="2362200" cy="304800"/>
            <a:chOff x="3276600" y="3124200"/>
            <a:chExt cx="2102485" cy="609601"/>
          </a:xfrm>
        </p:grpSpPr>
        <p:sp>
          <p:nvSpPr>
            <p:cNvPr id="34" name="object 25"/>
            <p:cNvSpPr/>
            <p:nvPr/>
          </p:nvSpPr>
          <p:spPr>
            <a:xfrm>
              <a:off x="3276600" y="3124200"/>
              <a:ext cx="2102485" cy="609600"/>
            </a:xfrm>
            <a:custGeom>
              <a:avLst/>
              <a:gdLst/>
              <a:ahLst/>
              <a:cxnLst/>
              <a:rect l="l" t="t" r="r" b="b"/>
              <a:pathLst>
                <a:path w="2102484" h="1339214">
                  <a:moveTo>
                    <a:pt x="1879092" y="0"/>
                  </a:moveTo>
                  <a:lnTo>
                    <a:pt x="223139" y="0"/>
                  </a:lnTo>
                  <a:lnTo>
                    <a:pt x="178181" y="4535"/>
                  </a:lnTo>
                  <a:lnTo>
                    <a:pt x="136302" y="17541"/>
                  </a:lnTo>
                  <a:lnTo>
                    <a:pt x="98400" y="38120"/>
                  </a:lnTo>
                  <a:lnTo>
                    <a:pt x="65373" y="65373"/>
                  </a:lnTo>
                  <a:lnTo>
                    <a:pt x="38120" y="98400"/>
                  </a:lnTo>
                  <a:lnTo>
                    <a:pt x="17541" y="136302"/>
                  </a:lnTo>
                  <a:lnTo>
                    <a:pt x="4535" y="178181"/>
                  </a:lnTo>
                  <a:lnTo>
                    <a:pt x="0" y="223138"/>
                  </a:lnTo>
                  <a:lnTo>
                    <a:pt x="0" y="1115695"/>
                  </a:lnTo>
                  <a:lnTo>
                    <a:pt x="4535" y="1160652"/>
                  </a:lnTo>
                  <a:lnTo>
                    <a:pt x="17541" y="1202531"/>
                  </a:lnTo>
                  <a:lnTo>
                    <a:pt x="38120" y="1240433"/>
                  </a:lnTo>
                  <a:lnTo>
                    <a:pt x="65373" y="1273460"/>
                  </a:lnTo>
                  <a:lnTo>
                    <a:pt x="98400" y="1300713"/>
                  </a:lnTo>
                  <a:lnTo>
                    <a:pt x="136302" y="1321292"/>
                  </a:lnTo>
                  <a:lnTo>
                    <a:pt x="178181" y="1334298"/>
                  </a:lnTo>
                  <a:lnTo>
                    <a:pt x="223139" y="1338834"/>
                  </a:lnTo>
                  <a:lnTo>
                    <a:pt x="1879092" y="1338834"/>
                  </a:lnTo>
                  <a:lnTo>
                    <a:pt x="1924085" y="1334298"/>
                  </a:lnTo>
                  <a:lnTo>
                    <a:pt x="1965981" y="1321292"/>
                  </a:lnTo>
                  <a:lnTo>
                    <a:pt x="2003886" y="1300713"/>
                  </a:lnTo>
                  <a:lnTo>
                    <a:pt x="2036905" y="1273460"/>
                  </a:lnTo>
                  <a:lnTo>
                    <a:pt x="2064143" y="1240433"/>
                  </a:lnTo>
                  <a:lnTo>
                    <a:pt x="2084706" y="1202531"/>
                  </a:lnTo>
                  <a:lnTo>
                    <a:pt x="2097700" y="1160652"/>
                  </a:lnTo>
                  <a:lnTo>
                    <a:pt x="2102231" y="1115695"/>
                  </a:lnTo>
                  <a:lnTo>
                    <a:pt x="2102231" y="223138"/>
                  </a:lnTo>
                  <a:lnTo>
                    <a:pt x="2097700" y="178181"/>
                  </a:lnTo>
                  <a:lnTo>
                    <a:pt x="2084706" y="136302"/>
                  </a:lnTo>
                  <a:lnTo>
                    <a:pt x="2064143" y="98400"/>
                  </a:lnTo>
                  <a:lnTo>
                    <a:pt x="2036905" y="65373"/>
                  </a:lnTo>
                  <a:lnTo>
                    <a:pt x="2003886" y="38120"/>
                  </a:lnTo>
                  <a:lnTo>
                    <a:pt x="1965981" y="17541"/>
                  </a:lnTo>
                  <a:lnTo>
                    <a:pt x="1924085" y="4535"/>
                  </a:lnTo>
                  <a:lnTo>
                    <a:pt x="1879092" y="0"/>
                  </a:lnTo>
                  <a:close/>
                </a:path>
              </a:pathLst>
            </a:custGeom>
            <a:solidFill>
              <a:srgbClr val="EBF0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6"/>
            <p:cNvSpPr/>
            <p:nvPr/>
          </p:nvSpPr>
          <p:spPr>
            <a:xfrm>
              <a:off x="3276600" y="3124201"/>
              <a:ext cx="2102485" cy="609600"/>
            </a:xfrm>
            <a:custGeom>
              <a:avLst/>
              <a:gdLst/>
              <a:ahLst/>
              <a:cxnLst/>
              <a:rect l="l" t="t" r="r" b="b"/>
              <a:pathLst>
                <a:path w="2102484" h="1339214">
                  <a:moveTo>
                    <a:pt x="0" y="223138"/>
                  </a:moveTo>
                  <a:lnTo>
                    <a:pt x="4535" y="178181"/>
                  </a:lnTo>
                  <a:lnTo>
                    <a:pt x="17541" y="136302"/>
                  </a:lnTo>
                  <a:lnTo>
                    <a:pt x="38120" y="98400"/>
                  </a:lnTo>
                  <a:lnTo>
                    <a:pt x="65373" y="65373"/>
                  </a:lnTo>
                  <a:lnTo>
                    <a:pt x="98400" y="38120"/>
                  </a:lnTo>
                  <a:lnTo>
                    <a:pt x="136302" y="17541"/>
                  </a:lnTo>
                  <a:lnTo>
                    <a:pt x="178181" y="4535"/>
                  </a:lnTo>
                  <a:lnTo>
                    <a:pt x="223139" y="0"/>
                  </a:lnTo>
                  <a:lnTo>
                    <a:pt x="1879092" y="0"/>
                  </a:lnTo>
                  <a:lnTo>
                    <a:pt x="1924085" y="4535"/>
                  </a:lnTo>
                  <a:lnTo>
                    <a:pt x="1965981" y="17541"/>
                  </a:lnTo>
                  <a:lnTo>
                    <a:pt x="2003886" y="38120"/>
                  </a:lnTo>
                  <a:lnTo>
                    <a:pt x="2036905" y="65373"/>
                  </a:lnTo>
                  <a:lnTo>
                    <a:pt x="2064143" y="98400"/>
                  </a:lnTo>
                  <a:lnTo>
                    <a:pt x="2084706" y="136302"/>
                  </a:lnTo>
                  <a:lnTo>
                    <a:pt x="2097700" y="178181"/>
                  </a:lnTo>
                  <a:lnTo>
                    <a:pt x="2102231" y="223138"/>
                  </a:lnTo>
                  <a:lnTo>
                    <a:pt x="2102231" y="1115695"/>
                  </a:lnTo>
                  <a:lnTo>
                    <a:pt x="2097700" y="1160652"/>
                  </a:lnTo>
                  <a:lnTo>
                    <a:pt x="2084706" y="1202531"/>
                  </a:lnTo>
                  <a:lnTo>
                    <a:pt x="2064143" y="1240433"/>
                  </a:lnTo>
                  <a:lnTo>
                    <a:pt x="2036905" y="1273460"/>
                  </a:lnTo>
                  <a:lnTo>
                    <a:pt x="2003886" y="1300713"/>
                  </a:lnTo>
                  <a:lnTo>
                    <a:pt x="1965981" y="1321292"/>
                  </a:lnTo>
                  <a:lnTo>
                    <a:pt x="1924085" y="1334298"/>
                  </a:lnTo>
                  <a:lnTo>
                    <a:pt x="1879092" y="1338834"/>
                  </a:lnTo>
                  <a:lnTo>
                    <a:pt x="223139" y="1338834"/>
                  </a:lnTo>
                  <a:lnTo>
                    <a:pt x="178181" y="1334298"/>
                  </a:lnTo>
                  <a:lnTo>
                    <a:pt x="136302" y="1321292"/>
                  </a:lnTo>
                  <a:lnTo>
                    <a:pt x="98400" y="1300713"/>
                  </a:lnTo>
                  <a:lnTo>
                    <a:pt x="65373" y="1273460"/>
                  </a:lnTo>
                  <a:lnTo>
                    <a:pt x="38120" y="1240433"/>
                  </a:lnTo>
                  <a:lnTo>
                    <a:pt x="17541" y="1202531"/>
                  </a:lnTo>
                  <a:lnTo>
                    <a:pt x="4535" y="1160652"/>
                  </a:lnTo>
                  <a:lnTo>
                    <a:pt x="0" y="1115695"/>
                  </a:lnTo>
                  <a:lnTo>
                    <a:pt x="0" y="223138"/>
                  </a:lnTo>
                  <a:close/>
                </a:path>
              </a:pathLst>
            </a:custGeom>
            <a:ln w="9525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3"/>
          <p:cNvSpPr txBox="1">
            <a:spLocks/>
          </p:cNvSpPr>
          <p:nvPr/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en-US" altLang="ko-KR" kern="0" spc="50" dirty="0" smtClean="0">
                <a:latin typeface="Arial"/>
                <a:cs typeface="Arial"/>
              </a:rPr>
              <a:t>4.4 </a:t>
            </a:r>
            <a:r>
              <a:rPr lang="ko-KR" altLang="en-US" kern="0" spc="50" dirty="0" smtClean="0">
                <a:latin typeface="Arial"/>
                <a:cs typeface="Arial"/>
              </a:rPr>
              <a:t>모형 기반 감성 분석</a:t>
            </a:r>
            <a:endParaRPr lang="ko-KR" altLang="en-US" kern="0" spc="-215" dirty="0"/>
          </a:p>
        </p:txBody>
      </p:sp>
      <p:sp>
        <p:nvSpPr>
          <p:cNvPr id="7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528390" y="990600"/>
            <a:ext cx="52578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>
              <a:lnSpc>
                <a:spcPct val="100000"/>
              </a:lnSpc>
            </a:pPr>
            <a:r>
              <a:rPr lang="en-US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BOW(Bag of Words)</a:t>
            </a:r>
            <a:endParaRPr lang="en-US" altLang="ko-KR" sz="3200" b="1" spc="-350" dirty="0" smtClean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8390" y="1563624"/>
            <a:ext cx="3815010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ko-KR" altLang="en-US" sz="1400" spc="-135" dirty="0" err="1" smtClean="0">
                <a:latin typeface="Gulim"/>
                <a:cs typeface="Gulim"/>
              </a:rPr>
              <a:t>머신러닝에서</a:t>
            </a:r>
            <a:r>
              <a:rPr lang="ko-KR" altLang="en-US" sz="1400" spc="-135" dirty="0" smtClean="0">
                <a:latin typeface="Gulim"/>
                <a:cs typeface="Gulim"/>
              </a:rPr>
              <a:t> 텍스트를 표현하는 방법 중 하나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가장 </a:t>
            </a:r>
            <a:r>
              <a:rPr lang="ko-KR" altLang="en-US" sz="1400" spc="-135" dirty="0">
                <a:latin typeface="Gulim"/>
                <a:cs typeface="Gulim"/>
              </a:rPr>
              <a:t>간단하지만 효과적이면서 널리 쓰이는 </a:t>
            </a:r>
            <a:r>
              <a:rPr lang="ko-KR" altLang="en-US" sz="1400" spc="-135" dirty="0" smtClean="0">
                <a:latin typeface="Gulim"/>
                <a:cs typeface="Gulim"/>
              </a:rPr>
              <a:t>방법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구조와 </a:t>
            </a:r>
            <a:r>
              <a:rPr lang="ko-KR" altLang="en-US" sz="1400" spc="-135" dirty="0">
                <a:latin typeface="Gulim"/>
                <a:cs typeface="Gulim"/>
              </a:rPr>
              <a:t>상관없이 단어의 출현 회수만 </a:t>
            </a:r>
            <a:r>
              <a:rPr lang="ko-KR" altLang="en-US" sz="1400" spc="-135" dirty="0" smtClean="0">
                <a:latin typeface="Gulim"/>
                <a:cs typeface="Gulim"/>
              </a:rPr>
              <a:t>카운트</a:t>
            </a:r>
            <a:endParaRPr lang="ko-KR" altLang="en-US" sz="1400" spc="-135" dirty="0">
              <a:latin typeface="Gulim"/>
              <a:cs typeface="Gulim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3190" y="1596400"/>
            <a:ext cx="6863010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토큰화 </a:t>
            </a:r>
            <a:r>
              <a:rPr lang="en-US" altLang="ko-KR" sz="1400" spc="-135" dirty="0" smtClean="0">
                <a:latin typeface="Gulim"/>
                <a:cs typeface="Gulim"/>
              </a:rPr>
              <a:t>: </a:t>
            </a:r>
            <a:r>
              <a:rPr lang="ko-KR" altLang="en-US" sz="1400" spc="-135" dirty="0" smtClean="0">
                <a:latin typeface="Gulim"/>
                <a:cs typeface="Gulim"/>
              </a:rPr>
              <a:t>형태소 분석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 indent="-3429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어휘 사전 구축</a:t>
            </a:r>
            <a:r>
              <a:rPr lang="en-US" altLang="ko-KR" sz="1400" spc="-135" dirty="0" smtClean="0">
                <a:latin typeface="Gulim"/>
                <a:cs typeface="Gulim"/>
              </a:rPr>
              <a:t>: </a:t>
            </a:r>
            <a:r>
              <a:rPr lang="ko-KR" altLang="en-US" sz="1400" spc="-135" dirty="0" smtClean="0">
                <a:latin typeface="Gulim"/>
                <a:cs typeface="Gulim"/>
              </a:rPr>
              <a:t>모든 문서에 나타난 모든 단어의 어휘를 모으고 번호를 매김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ko-KR" altLang="en-US" sz="1400" spc="-135" dirty="0" err="1" smtClean="0">
                <a:latin typeface="Gulim"/>
                <a:cs typeface="Gulim"/>
              </a:rPr>
              <a:t>인코딩</a:t>
            </a:r>
            <a:r>
              <a:rPr lang="en-US" altLang="ko-KR" sz="1400" spc="-135" dirty="0" smtClean="0">
                <a:latin typeface="Gulim"/>
                <a:cs typeface="Gulim"/>
              </a:rPr>
              <a:t>: </a:t>
            </a:r>
            <a:r>
              <a:rPr lang="ko-KR" altLang="en-US" sz="1400" spc="-135" dirty="0" smtClean="0">
                <a:latin typeface="Gulim"/>
                <a:cs typeface="Gulim"/>
              </a:rPr>
              <a:t>사전에 문서가 몇 번 있는지 카운트</a:t>
            </a:r>
            <a:endParaRPr lang="ko-KR" altLang="en-US" sz="1400" spc="-135" dirty="0">
              <a:latin typeface="Gulim"/>
              <a:cs typeface="Gulim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4800600" y="1345112"/>
            <a:ext cx="585414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>
              <a:lnSpc>
                <a:spcPct val="100000"/>
              </a:lnSpc>
            </a:pPr>
            <a:r>
              <a:rPr lang="ko-KR" altLang="en-US" sz="1400" spc="-180" dirty="0" smtClean="0">
                <a:solidFill>
                  <a:srgbClr val="205868"/>
                </a:solidFill>
                <a:latin typeface="Gulim"/>
                <a:cs typeface="Gulim"/>
              </a:rPr>
              <a:t>전체 말뭉치에 대한 </a:t>
            </a:r>
            <a:r>
              <a:rPr lang="en-US" altLang="ko-KR" sz="1400" spc="-180" dirty="0" smtClean="0">
                <a:solidFill>
                  <a:srgbClr val="205868"/>
                </a:solidFill>
                <a:latin typeface="Gulim"/>
                <a:cs typeface="Gulim"/>
              </a:rPr>
              <a:t>BOW </a:t>
            </a:r>
            <a:r>
              <a:rPr lang="ko-KR" altLang="en-US" sz="1400" spc="-180" dirty="0" smtClean="0">
                <a:solidFill>
                  <a:srgbClr val="205868"/>
                </a:solidFill>
                <a:latin typeface="Gulim"/>
                <a:cs typeface="Gulim"/>
              </a:rPr>
              <a:t>표현 단계</a:t>
            </a:r>
            <a:endParaRPr lang="en-US" altLang="ko-KR" sz="1400" spc="-180" dirty="0" smtClean="0">
              <a:solidFill>
                <a:srgbClr val="205868"/>
              </a:solidFill>
              <a:latin typeface="Gulim"/>
              <a:cs typeface="Guli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81400" y="31242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“This </a:t>
            </a:r>
            <a:r>
              <a:rPr lang="en-US" altLang="ko-KR" sz="1400" dirty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is how you get ants.”</a:t>
            </a:r>
            <a:endParaRPr lang="ko-KR" altLang="en-US" sz="1400" dirty="0">
              <a:solidFill>
                <a:srgbClr val="205868"/>
              </a:solidFill>
              <a:latin typeface="나눔바른고딕 UltraLight" pitchFamily="50" charset="-127"/>
              <a:ea typeface="나눔바른고딕 UltraLight" pitchFamily="50" charset="-127"/>
              <a:cs typeface="Gulim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41726" y="403562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[ “This” , “is” , “how” , “you” , “get” , “ants”]</a:t>
            </a:r>
            <a:endParaRPr lang="ko-KR" altLang="en-US" sz="1400" dirty="0">
              <a:solidFill>
                <a:srgbClr val="205868"/>
              </a:solidFill>
              <a:latin typeface="나눔바른고딕 UltraLight" pitchFamily="50" charset="-127"/>
              <a:ea typeface="나눔바른고딕 UltraLight" pitchFamily="50" charset="-127"/>
              <a:cs typeface="Guli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9800" y="4873823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[ “aardvark” , “</a:t>
            </a:r>
            <a:r>
              <a:rPr lang="en-US" altLang="ko-KR" sz="1400" dirty="0" err="1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amsterdam</a:t>
            </a:r>
            <a:r>
              <a:rPr lang="en-US" altLang="ko-KR" sz="14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” , “ants” , . . . ,  “you” , “your” , “</a:t>
            </a:r>
            <a:r>
              <a:rPr lang="en-US" altLang="ko-KR" sz="1400" dirty="0" err="1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zyxst</a:t>
            </a:r>
            <a:r>
              <a:rPr lang="en-US" altLang="ko-KR" sz="14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”]</a:t>
            </a:r>
            <a:endParaRPr lang="ko-KR" altLang="en-US" sz="1400" dirty="0">
              <a:solidFill>
                <a:srgbClr val="205868"/>
              </a:solidFill>
              <a:latin typeface="나눔바른고딕 UltraLight" pitchFamily="50" charset="-127"/>
              <a:ea typeface="나눔바른고딕 UltraLight" pitchFamily="50" charset="-127"/>
              <a:cs typeface="Gulim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4800600" y="3549134"/>
            <a:ext cx="838200" cy="184666"/>
          </a:xfrm>
          <a:prstGeom prst="rect">
            <a:avLst/>
          </a:prstGeom>
          <a:ln w="19050">
            <a:noFill/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rtlCol="0">
            <a:spAutoFit/>
          </a:bodyPr>
          <a:lstStyle/>
          <a:p>
            <a:pPr marL="454659" marR="5080" indent="-441959">
              <a:lnSpc>
                <a:spcPct val="100000"/>
              </a:lnSpc>
            </a:pPr>
            <a:r>
              <a:rPr lang="ko-KR" altLang="en-US" sz="1200" spc="-180" dirty="0" err="1">
                <a:solidFill>
                  <a:srgbClr val="002060"/>
                </a:solidFill>
                <a:latin typeface="+mn-ea"/>
                <a:cs typeface="Malgun Gothic"/>
              </a:rPr>
              <a:t>토큰화</a:t>
            </a:r>
            <a:endParaRPr lang="en-US" altLang="ko-KR" sz="1200" spc="-180" dirty="0">
              <a:solidFill>
                <a:srgbClr val="002060"/>
              </a:solidFill>
              <a:latin typeface="+mn-ea"/>
              <a:cs typeface="Malgun Gothic"/>
            </a:endParaRPr>
          </a:p>
        </p:txBody>
      </p:sp>
      <p:sp>
        <p:nvSpPr>
          <p:cNvPr id="24" name="object 6"/>
          <p:cNvSpPr txBox="1"/>
          <p:nvPr/>
        </p:nvSpPr>
        <p:spPr>
          <a:xfrm>
            <a:off x="4770526" y="4463534"/>
            <a:ext cx="2239874" cy="184666"/>
          </a:xfrm>
          <a:prstGeom prst="rect">
            <a:avLst/>
          </a:prstGeom>
          <a:ln w="19050">
            <a:noFill/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rtlCol="0">
            <a:spAutoFit/>
          </a:bodyPr>
          <a:lstStyle/>
          <a:p>
            <a:pPr marL="454659" marR="5080" indent="-441959"/>
            <a:r>
              <a:rPr lang="ko-KR" altLang="en-US" sz="1200" spc="-180" dirty="0" err="1" smtClean="0">
                <a:solidFill>
                  <a:srgbClr val="002060"/>
                </a:solidFill>
                <a:latin typeface="+mn-ea"/>
                <a:cs typeface="Malgun Gothic"/>
              </a:rPr>
              <a:t>어휘사전</a:t>
            </a:r>
            <a:r>
              <a:rPr lang="ko-KR" altLang="en-US" sz="1200" spc="-180" dirty="0" smtClean="0">
                <a:solidFill>
                  <a:srgbClr val="002060"/>
                </a:solidFill>
                <a:latin typeface="+mn-ea"/>
                <a:cs typeface="Malgun Gothic"/>
              </a:rPr>
              <a:t> 구축</a:t>
            </a:r>
            <a:endParaRPr lang="en-US" altLang="ko-KR" sz="1200" spc="-180" dirty="0">
              <a:solidFill>
                <a:srgbClr val="002060"/>
              </a:solidFill>
              <a:latin typeface="+mn-ea"/>
              <a:cs typeface="Malgun Gothic"/>
            </a:endParaRPr>
          </a:p>
        </p:txBody>
      </p:sp>
      <p:sp>
        <p:nvSpPr>
          <p:cNvPr id="26" name="object 6"/>
          <p:cNvSpPr txBox="1"/>
          <p:nvPr/>
        </p:nvSpPr>
        <p:spPr>
          <a:xfrm>
            <a:off x="4770526" y="5338621"/>
            <a:ext cx="2239874" cy="184666"/>
          </a:xfrm>
          <a:prstGeom prst="rect">
            <a:avLst/>
          </a:prstGeom>
          <a:ln w="19050">
            <a:noFill/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rtlCol="0">
            <a:spAutoFit/>
          </a:bodyPr>
          <a:lstStyle/>
          <a:p>
            <a:pPr marL="454659" marR="5080" indent="-441959">
              <a:lnSpc>
                <a:spcPct val="100000"/>
              </a:lnSpc>
            </a:pPr>
            <a:r>
              <a:rPr lang="ko-KR" altLang="en-US" sz="1200" spc="-180" dirty="0" smtClean="0">
                <a:solidFill>
                  <a:srgbClr val="002060"/>
                </a:solidFill>
                <a:latin typeface="+mn-ea"/>
                <a:cs typeface="Malgun Gothic"/>
              </a:rPr>
              <a:t>최소 행렬 </a:t>
            </a:r>
            <a:r>
              <a:rPr lang="ko-KR" altLang="en-US" sz="1200" spc="-180" dirty="0" err="1" smtClean="0">
                <a:solidFill>
                  <a:srgbClr val="002060"/>
                </a:solidFill>
                <a:latin typeface="+mn-ea"/>
                <a:cs typeface="Malgun Gothic"/>
              </a:rPr>
              <a:t>인코딩</a:t>
            </a:r>
            <a:endParaRPr lang="en-US" altLang="ko-KR" sz="1200" spc="-180" dirty="0" smtClean="0">
              <a:solidFill>
                <a:srgbClr val="002060"/>
              </a:solidFill>
              <a:latin typeface="+mn-ea"/>
              <a:cs typeface="Malgun Gothic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90800" y="5618202"/>
            <a:ext cx="563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95" dirty="0" smtClean="0">
                <a:solidFill>
                  <a:srgbClr val="244060"/>
                </a:solidFill>
                <a:latin typeface="나눔바른고딕 UltraLight" pitchFamily="50" charset="-127"/>
                <a:ea typeface="나눔바른고딕 UltraLight" pitchFamily="50" charset="-127"/>
                <a:cs typeface="Malgun Gothic"/>
              </a:rPr>
              <a:t>  </a:t>
            </a:r>
            <a:r>
              <a:rPr lang="en-US" altLang="ko-KR" sz="14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aardvark    ants	       get	        you	     </a:t>
            </a:r>
            <a:r>
              <a:rPr lang="en-US" altLang="ko-KR" sz="1400" dirty="0" err="1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zyxst</a:t>
            </a:r>
            <a:endParaRPr lang="en-US" altLang="ko-KR" sz="1400" dirty="0" smtClean="0">
              <a:solidFill>
                <a:srgbClr val="205868"/>
              </a:solidFill>
              <a:latin typeface="나눔바른고딕 UltraLight" pitchFamily="50" charset="-127"/>
              <a:ea typeface="나눔바른고딕 UltraLight" pitchFamily="50" charset="-127"/>
              <a:cs typeface="Gulim"/>
            </a:endParaRPr>
          </a:p>
          <a:p>
            <a:r>
              <a:rPr lang="en-US" altLang="ko-KR" sz="14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[ 0 , . . . , 0 , 1 , 0 , . . . , 0 </a:t>
            </a:r>
            <a:r>
              <a:rPr lang="en-US" altLang="ko-KR" sz="1400" dirty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, 1 , 0 , . . . , </a:t>
            </a:r>
            <a:r>
              <a:rPr lang="en-US" altLang="ko-KR" sz="14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0 </a:t>
            </a:r>
            <a:r>
              <a:rPr lang="en-US" altLang="ko-KR" sz="1400" dirty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, 1 , 0 , . . . , 0 </a:t>
            </a:r>
            <a:r>
              <a:rPr lang="en-US" altLang="ko-KR" sz="14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]</a:t>
            </a:r>
            <a:endParaRPr lang="ko-KR" altLang="en-US" sz="1400" dirty="0">
              <a:solidFill>
                <a:srgbClr val="205868"/>
              </a:solidFill>
              <a:latin typeface="나눔바른고딕 UltraLight" pitchFamily="50" charset="-127"/>
              <a:ea typeface="나눔바른고딕 UltraLight" pitchFamily="50" charset="-127"/>
              <a:cs typeface="Gulim"/>
            </a:endParaRPr>
          </a:p>
        </p:txBody>
      </p:sp>
      <p:sp>
        <p:nvSpPr>
          <p:cNvPr id="28" name="object 6"/>
          <p:cNvSpPr txBox="1"/>
          <p:nvPr/>
        </p:nvSpPr>
        <p:spPr>
          <a:xfrm>
            <a:off x="609600" y="2725579"/>
            <a:ext cx="25908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/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예시 </a:t>
            </a:r>
            <a:r>
              <a:rPr lang="en-US" altLang="ko-KR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) 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문자열의 </a:t>
            </a:r>
            <a:r>
              <a:rPr lang="en-US" altLang="ko-KR" sz="1600" b="1" spc="-180" dirty="0" err="1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BOW </a:t>
            </a:r>
            <a:r>
              <a:rPr lang="ko-KR" altLang="en-US" sz="1600" b="1" spc="-180" dirty="0" err="1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적용 과정</a:t>
            </a:r>
            <a:endParaRPr lang="en-US" altLang="ko-KR" sz="1600" b="1" spc="-180" dirty="0" err="1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9600" y="2971800"/>
            <a:ext cx="8839200" cy="33528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37"/>
          <p:cNvSpPr/>
          <p:nvPr/>
        </p:nvSpPr>
        <p:spPr>
          <a:xfrm>
            <a:off x="4495800" y="3505201"/>
            <a:ext cx="340360" cy="304800"/>
          </a:xfrm>
          <a:custGeom>
            <a:avLst/>
            <a:gdLst/>
            <a:ahLst/>
            <a:cxnLst/>
            <a:rect l="l" t="t" r="r" b="b"/>
            <a:pathLst>
              <a:path w="340359" h="1062989">
                <a:moveTo>
                  <a:pt x="340283" y="892556"/>
                </a:moveTo>
                <a:lnTo>
                  <a:pt x="0" y="892556"/>
                </a:lnTo>
                <a:lnTo>
                  <a:pt x="170141" y="1062736"/>
                </a:lnTo>
                <a:lnTo>
                  <a:pt x="340283" y="892556"/>
                </a:lnTo>
                <a:close/>
              </a:path>
              <a:path w="340359" h="1062989">
                <a:moveTo>
                  <a:pt x="255206" y="0"/>
                </a:moveTo>
                <a:lnTo>
                  <a:pt x="85064" y="0"/>
                </a:lnTo>
                <a:lnTo>
                  <a:pt x="85064" y="892556"/>
                </a:lnTo>
                <a:lnTo>
                  <a:pt x="255206" y="892556"/>
                </a:lnTo>
                <a:lnTo>
                  <a:pt x="25520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7"/>
          <p:cNvSpPr/>
          <p:nvPr/>
        </p:nvSpPr>
        <p:spPr>
          <a:xfrm>
            <a:off x="4465726" y="4419600"/>
            <a:ext cx="340360" cy="304800"/>
          </a:xfrm>
          <a:custGeom>
            <a:avLst/>
            <a:gdLst/>
            <a:ahLst/>
            <a:cxnLst/>
            <a:rect l="l" t="t" r="r" b="b"/>
            <a:pathLst>
              <a:path w="340359" h="1062989">
                <a:moveTo>
                  <a:pt x="340283" y="892556"/>
                </a:moveTo>
                <a:lnTo>
                  <a:pt x="0" y="892556"/>
                </a:lnTo>
                <a:lnTo>
                  <a:pt x="170141" y="1062736"/>
                </a:lnTo>
                <a:lnTo>
                  <a:pt x="340283" y="892556"/>
                </a:lnTo>
                <a:close/>
              </a:path>
              <a:path w="340359" h="1062989">
                <a:moveTo>
                  <a:pt x="255206" y="0"/>
                </a:moveTo>
                <a:lnTo>
                  <a:pt x="85064" y="0"/>
                </a:lnTo>
                <a:lnTo>
                  <a:pt x="85064" y="892556"/>
                </a:lnTo>
                <a:lnTo>
                  <a:pt x="255206" y="892556"/>
                </a:lnTo>
                <a:lnTo>
                  <a:pt x="25520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7"/>
          <p:cNvSpPr/>
          <p:nvPr/>
        </p:nvSpPr>
        <p:spPr>
          <a:xfrm>
            <a:off x="4495800" y="5257800"/>
            <a:ext cx="340360" cy="304800"/>
          </a:xfrm>
          <a:custGeom>
            <a:avLst/>
            <a:gdLst/>
            <a:ahLst/>
            <a:cxnLst/>
            <a:rect l="l" t="t" r="r" b="b"/>
            <a:pathLst>
              <a:path w="340359" h="1062989">
                <a:moveTo>
                  <a:pt x="340283" y="892556"/>
                </a:moveTo>
                <a:lnTo>
                  <a:pt x="0" y="892556"/>
                </a:lnTo>
                <a:lnTo>
                  <a:pt x="170141" y="1062736"/>
                </a:lnTo>
                <a:lnTo>
                  <a:pt x="340283" y="892556"/>
                </a:lnTo>
                <a:close/>
              </a:path>
              <a:path w="340359" h="1062989">
                <a:moveTo>
                  <a:pt x="255206" y="0"/>
                </a:moveTo>
                <a:lnTo>
                  <a:pt x="85064" y="0"/>
                </a:lnTo>
                <a:lnTo>
                  <a:pt x="85064" y="892556"/>
                </a:lnTo>
                <a:lnTo>
                  <a:pt x="255206" y="892556"/>
                </a:lnTo>
                <a:lnTo>
                  <a:pt x="25520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869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50" dirty="0" smtClean="0">
                <a:latin typeface="Arial"/>
                <a:cs typeface="Arial"/>
              </a:rPr>
              <a:t>4.4 </a:t>
            </a:r>
            <a:r>
              <a:rPr lang="ko-KR" altLang="en-US" spc="50" dirty="0" smtClean="0">
                <a:latin typeface="Arial"/>
                <a:cs typeface="Arial"/>
              </a:rPr>
              <a:t>모형 기반 감성 분석</a:t>
            </a:r>
            <a:endParaRPr spc="-215" dirty="0"/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9600" y="1828800"/>
            <a:ext cx="8488389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형태소 분석</a:t>
            </a:r>
            <a:r>
              <a:rPr lang="en-US" altLang="ko-KR" sz="1400" spc="-135" dirty="0" smtClean="0">
                <a:latin typeface="Gulim"/>
                <a:cs typeface="Gulim"/>
              </a:rPr>
              <a:t>(</a:t>
            </a:r>
            <a:r>
              <a:rPr lang="ko-KR" altLang="en-US" sz="1400" spc="-135" dirty="0" err="1" smtClean="0">
                <a:latin typeface="Gulim"/>
                <a:cs typeface="Gulim"/>
              </a:rPr>
              <a:t>토큰화</a:t>
            </a:r>
            <a:r>
              <a:rPr lang="en-US" altLang="ko-KR" sz="1400" spc="-135" dirty="0" smtClean="0">
                <a:latin typeface="Gulim"/>
                <a:cs typeface="Gulim"/>
              </a:rPr>
              <a:t>) </a:t>
            </a:r>
            <a:r>
              <a:rPr lang="en-US" altLang="ko-KR" sz="1400" dirty="0" smtClean="0">
                <a:latin typeface="Gulim"/>
                <a:cs typeface="Gulim"/>
              </a:rPr>
              <a:t>: Twitter, morph</a:t>
            </a: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어휘 사전 구축</a:t>
            </a:r>
            <a:r>
              <a:rPr lang="en-US" altLang="ko-KR" sz="1400" spc="-135" dirty="0" smtClean="0">
                <a:latin typeface="Gulim"/>
                <a:cs typeface="Gulim"/>
              </a:rPr>
              <a:t>: </a:t>
            </a:r>
            <a:r>
              <a:rPr lang="ko-KR" altLang="en-US" sz="1400" spc="-135" dirty="0" smtClean="0">
                <a:latin typeface="Gulim"/>
                <a:cs typeface="Gulim"/>
              </a:rPr>
              <a:t>모든 리뷰에 나타난 모든 단어의 어휘를 모으고 번호를 매김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ko-KR" altLang="en-US" sz="1400" spc="-135" dirty="0" err="1" smtClean="0">
                <a:latin typeface="Gulim"/>
                <a:cs typeface="Gulim"/>
              </a:rPr>
              <a:t>인코딩</a:t>
            </a:r>
            <a:r>
              <a:rPr lang="en-US" altLang="ko-KR" sz="1400" spc="-135" dirty="0" smtClean="0">
                <a:latin typeface="Gulim"/>
                <a:cs typeface="Gulim"/>
              </a:rPr>
              <a:t>: </a:t>
            </a:r>
            <a:r>
              <a:rPr lang="ko-KR" altLang="en-US" sz="1400" spc="-135" dirty="0" smtClean="0">
                <a:latin typeface="Gulim"/>
                <a:cs typeface="Gulim"/>
              </a:rPr>
              <a:t>사전에 리뷰 글자가 몇 번 있는지 카운트</a:t>
            </a:r>
            <a:endParaRPr lang="ko-KR" altLang="en-US" sz="1400" spc="-135" dirty="0">
              <a:latin typeface="Gulim"/>
              <a:cs typeface="Gulim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7509184"/>
              </p:ext>
            </p:extLst>
          </p:nvPr>
        </p:nvGraphicFramePr>
        <p:xfrm>
          <a:off x="3998623" y="3821817"/>
          <a:ext cx="3052175" cy="2121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435">
                  <a:extLst>
                    <a:ext uri="{9D8B030D-6E8A-4147-A177-3AD203B41FA5}">
                      <a16:colId xmlns:a16="http://schemas.microsoft.com/office/drawing/2014/main" xmlns="" val="3026219817"/>
                    </a:ext>
                  </a:extLst>
                </a:gridCol>
                <a:gridCol w="610435">
                  <a:extLst>
                    <a:ext uri="{9D8B030D-6E8A-4147-A177-3AD203B41FA5}">
                      <a16:colId xmlns:a16="http://schemas.microsoft.com/office/drawing/2014/main" xmlns="" val="3699308173"/>
                    </a:ext>
                  </a:extLst>
                </a:gridCol>
                <a:gridCol w="610435">
                  <a:extLst>
                    <a:ext uri="{9D8B030D-6E8A-4147-A177-3AD203B41FA5}">
                      <a16:colId xmlns:a16="http://schemas.microsoft.com/office/drawing/2014/main" xmlns="" val="1653871489"/>
                    </a:ext>
                  </a:extLst>
                </a:gridCol>
                <a:gridCol w="610435">
                  <a:extLst>
                    <a:ext uri="{9D8B030D-6E8A-4147-A177-3AD203B41FA5}">
                      <a16:colId xmlns:a16="http://schemas.microsoft.com/office/drawing/2014/main" xmlns="" val="1151641771"/>
                    </a:ext>
                  </a:extLst>
                </a:gridCol>
                <a:gridCol w="610435">
                  <a:extLst>
                    <a:ext uri="{9D8B030D-6E8A-4147-A177-3AD203B41FA5}">
                      <a16:colId xmlns:a16="http://schemas.microsoft.com/office/drawing/2014/main" xmlns="" val="3813484850"/>
                    </a:ext>
                  </a:extLst>
                </a:gridCol>
              </a:tblGrid>
              <a:tr h="53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180" dirty="0" smtClean="0">
                          <a:solidFill>
                            <a:srgbClr val="205868"/>
                          </a:solidFill>
                          <a:latin typeface="Gulim"/>
                          <a:ea typeface="+mn-ea"/>
                          <a:cs typeface="Gulim"/>
                        </a:rPr>
                        <a:t>그거</a:t>
                      </a:r>
                      <a:endParaRPr lang="ko-KR" altLang="en-US" sz="1400" kern="1200" spc="-180" dirty="0">
                        <a:solidFill>
                          <a:srgbClr val="205868"/>
                        </a:solidFill>
                        <a:latin typeface="Gulim"/>
                        <a:ea typeface="+mn-ea"/>
                        <a:cs typeface="Guli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latinLnBrk="1"/>
                      <a:r>
                        <a:rPr lang="ko-KR" altLang="en-US" sz="1400" kern="1200" spc="-180" dirty="0" smtClean="0">
                          <a:solidFill>
                            <a:srgbClr val="205868"/>
                          </a:solidFill>
                          <a:latin typeface="Gulim"/>
                          <a:ea typeface="+mn-ea"/>
                          <a:cs typeface="Gulim"/>
                        </a:rPr>
                        <a:t>너무</a:t>
                      </a:r>
                      <a:endParaRPr lang="ko-KR" altLang="en-US" sz="1400" kern="1200" spc="-180" dirty="0">
                        <a:solidFill>
                          <a:srgbClr val="205868"/>
                        </a:solidFill>
                        <a:latin typeface="Gulim"/>
                        <a:ea typeface="+mn-ea"/>
                        <a:cs typeface="Guli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latinLnBrk="1"/>
                      <a:r>
                        <a:rPr lang="en-US" altLang="ko-KR" sz="1400" kern="1200" spc="-180" dirty="0" smtClean="0">
                          <a:solidFill>
                            <a:srgbClr val="205868"/>
                          </a:solidFill>
                          <a:latin typeface="Gulim"/>
                          <a:ea typeface="+mn-ea"/>
                          <a:cs typeface="Gulim"/>
                        </a:rPr>
                        <a:t>…</a:t>
                      </a:r>
                      <a:endParaRPr lang="ko-KR" altLang="en-US" sz="1400" kern="1200" spc="-180" dirty="0">
                        <a:solidFill>
                          <a:srgbClr val="205868"/>
                        </a:solidFill>
                        <a:latin typeface="Gulim"/>
                        <a:ea typeface="+mn-ea"/>
                        <a:cs typeface="Guli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80" dirty="0" smtClean="0">
                          <a:solidFill>
                            <a:srgbClr val="205868"/>
                          </a:solidFill>
                          <a:latin typeface="Gulim"/>
                          <a:ea typeface="+mn-ea"/>
                          <a:cs typeface="Gulim"/>
                        </a:rPr>
                        <a:t>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latinLnBrk="1"/>
                      <a:r>
                        <a:rPr lang="en-US" altLang="ko-KR" sz="1400" kern="1200" spc="-180" dirty="0" smtClean="0">
                          <a:solidFill>
                            <a:srgbClr val="205868"/>
                          </a:solidFill>
                          <a:latin typeface="Gulim"/>
                          <a:ea typeface="+mn-ea"/>
                          <a:cs typeface="Gulim"/>
                        </a:rPr>
                        <a:t>…</a:t>
                      </a:r>
                      <a:endParaRPr lang="ko-KR" altLang="en-US" sz="1400" kern="1200" spc="-180" dirty="0">
                        <a:solidFill>
                          <a:srgbClr val="205868"/>
                        </a:solidFill>
                        <a:latin typeface="Gulim"/>
                        <a:ea typeface="+mn-ea"/>
                        <a:cs typeface="Guli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94748994"/>
                  </a:ext>
                </a:extLst>
              </a:tr>
              <a:tr h="529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40938506"/>
                  </a:ext>
                </a:extLst>
              </a:tr>
              <a:tr h="529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5028033"/>
                  </a:ext>
                </a:extLst>
              </a:tr>
              <a:tr h="529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42077819"/>
                  </a:ext>
                </a:extLst>
              </a:tr>
            </a:tbl>
          </a:graphicData>
        </a:graphic>
      </p:graphicFrame>
      <p:grpSp>
        <p:nvGrpSpPr>
          <p:cNvPr id="4" name="그룹 30"/>
          <p:cNvGrpSpPr/>
          <p:nvPr/>
        </p:nvGrpSpPr>
        <p:grpSpPr>
          <a:xfrm>
            <a:off x="990600" y="4556155"/>
            <a:ext cx="1074229" cy="1166176"/>
            <a:chOff x="2297773" y="4759325"/>
            <a:chExt cx="1054900" cy="1202423"/>
          </a:xfrm>
        </p:grpSpPr>
        <p:sp>
          <p:nvSpPr>
            <p:cNvPr id="32" name="object 72"/>
            <p:cNvSpPr/>
            <p:nvPr/>
          </p:nvSpPr>
          <p:spPr>
            <a:xfrm>
              <a:off x="2590800" y="4776216"/>
              <a:ext cx="761873" cy="862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72"/>
            <p:cNvSpPr/>
            <p:nvPr/>
          </p:nvSpPr>
          <p:spPr>
            <a:xfrm>
              <a:off x="2438400" y="4776216"/>
              <a:ext cx="761873" cy="862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74"/>
            <p:cNvSpPr txBox="1"/>
            <p:nvPr/>
          </p:nvSpPr>
          <p:spPr>
            <a:xfrm>
              <a:off x="2569045" y="5092572"/>
              <a:ext cx="293370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#</a:t>
              </a:r>
              <a:r>
                <a:rPr sz="700" b="1" spc="-80" dirty="0">
                  <a:solidFill>
                    <a:srgbClr val="4F6128"/>
                  </a:solidFill>
                  <a:latin typeface="Malgun Gothic"/>
                  <a:cs typeface="Malgun Gothic"/>
                </a:rPr>
                <a:t> </a:t>
              </a:r>
              <a:r>
                <a:rPr sz="700" b="1" spc="-10" dirty="0">
                  <a:solidFill>
                    <a:srgbClr val="4F6128"/>
                  </a:solidFill>
                  <a:latin typeface="Malgun Gothic"/>
                  <a:cs typeface="Malgun Gothic"/>
                </a:rPr>
                <a:t>Title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35" name="object 75"/>
            <p:cNvSpPr txBox="1"/>
            <p:nvPr/>
          </p:nvSpPr>
          <p:spPr>
            <a:xfrm>
              <a:off x="2569045" y="5199252"/>
              <a:ext cx="103505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36" name="object 76"/>
            <p:cNvSpPr txBox="1"/>
            <p:nvPr/>
          </p:nvSpPr>
          <p:spPr>
            <a:xfrm>
              <a:off x="2569045" y="5412613"/>
              <a:ext cx="103505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37" name="object 77"/>
            <p:cNvSpPr/>
            <p:nvPr/>
          </p:nvSpPr>
          <p:spPr>
            <a:xfrm>
              <a:off x="2297773" y="4759325"/>
              <a:ext cx="761872" cy="862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8"/>
            <p:cNvSpPr txBox="1"/>
            <p:nvPr/>
          </p:nvSpPr>
          <p:spPr>
            <a:xfrm>
              <a:off x="2400186" y="5048122"/>
              <a:ext cx="42799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ko-KR" altLang="en-US" sz="700" dirty="0" err="1" smtClean="0">
                  <a:latin typeface="Malgun Gothic"/>
                  <a:cs typeface="Malgun Gothic"/>
                </a:rPr>
                <a:t>재밌어요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39" name="object 79"/>
            <p:cNvSpPr txBox="1"/>
            <p:nvPr/>
          </p:nvSpPr>
          <p:spPr>
            <a:xfrm>
              <a:off x="2400186" y="5154802"/>
              <a:ext cx="103505" cy="118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40" name="object 82"/>
            <p:cNvSpPr txBox="1"/>
            <p:nvPr/>
          </p:nvSpPr>
          <p:spPr>
            <a:xfrm flipV="1">
              <a:off x="2362201" y="5324817"/>
              <a:ext cx="179476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41" name="object 82"/>
            <p:cNvSpPr txBox="1"/>
            <p:nvPr/>
          </p:nvSpPr>
          <p:spPr>
            <a:xfrm flipV="1">
              <a:off x="2438400" y="5430494"/>
              <a:ext cx="179476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b="1" spc="-5" dirty="0">
                  <a:solidFill>
                    <a:srgbClr val="4F6128"/>
                  </a:solidFill>
                  <a:latin typeface="Malgun Gothic"/>
                  <a:cs typeface="Malgun Gothic"/>
                </a:rPr>
                <a:t>…</a:t>
              </a:r>
              <a:endParaRPr sz="700">
                <a:latin typeface="Malgun Gothic"/>
                <a:cs typeface="Malgun Gothic"/>
              </a:endParaRPr>
            </a:p>
          </p:txBody>
        </p:sp>
        <p:sp>
          <p:nvSpPr>
            <p:cNvPr id="42" name="object 18"/>
            <p:cNvSpPr txBox="1"/>
            <p:nvPr/>
          </p:nvSpPr>
          <p:spPr>
            <a:xfrm>
              <a:off x="2438400" y="5787209"/>
              <a:ext cx="713720" cy="17453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altLang="ko-KR" sz="1100" dirty="0" smtClean="0">
                  <a:latin typeface="Gulim"/>
                  <a:cs typeface="Gulim"/>
                </a:rPr>
                <a:t>Train set</a:t>
              </a:r>
              <a:endParaRPr lang="ko-KR" altLang="en-US" sz="1100" dirty="0">
                <a:latin typeface="Gulim"/>
                <a:cs typeface="Gulim"/>
              </a:endParaRPr>
            </a:p>
          </p:txBody>
        </p:sp>
      </p:grpSp>
      <p:sp>
        <p:nvSpPr>
          <p:cNvPr id="44" name="object 60"/>
          <p:cNvSpPr txBox="1"/>
          <p:nvPr/>
        </p:nvSpPr>
        <p:spPr>
          <a:xfrm>
            <a:off x="1143000" y="3231522"/>
            <a:ext cx="71684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b="1" spc="-25" dirty="0">
                <a:solidFill>
                  <a:srgbClr val="205868"/>
                </a:solidFill>
                <a:latin typeface="Arial"/>
                <a:cs typeface="Arial"/>
              </a:rPr>
              <a:t>I</a:t>
            </a:r>
            <a:r>
              <a:rPr sz="2000" b="1" spc="-25" smtClean="0">
                <a:solidFill>
                  <a:srgbClr val="205868"/>
                </a:solidFill>
                <a:latin typeface="Arial"/>
                <a:cs typeface="Arial"/>
              </a:rPr>
              <a:t>nput</a:t>
            </a:r>
            <a:endParaRPr sz="2000" b="1" spc="-25" dirty="0">
              <a:solidFill>
                <a:srgbClr val="205868"/>
              </a:solidFill>
              <a:latin typeface="Arial"/>
              <a:cs typeface="Arial"/>
            </a:endParaRPr>
          </a:p>
        </p:txBody>
      </p:sp>
      <p:grpSp>
        <p:nvGrpSpPr>
          <p:cNvPr id="6" name="그룹 44"/>
          <p:cNvGrpSpPr/>
          <p:nvPr/>
        </p:nvGrpSpPr>
        <p:grpSpPr>
          <a:xfrm>
            <a:off x="3581400" y="4439088"/>
            <a:ext cx="360000" cy="360000"/>
            <a:chOff x="7386460" y="1295400"/>
            <a:chExt cx="1224140" cy="1523088"/>
          </a:xfrm>
        </p:grpSpPr>
        <p:sp>
          <p:nvSpPr>
            <p:cNvPr id="46" name="object 90"/>
            <p:cNvSpPr/>
            <p:nvPr/>
          </p:nvSpPr>
          <p:spPr>
            <a:xfrm>
              <a:off x="7386460" y="1295400"/>
              <a:ext cx="1224140" cy="14580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78"/>
            <p:cNvSpPr txBox="1"/>
            <p:nvPr/>
          </p:nvSpPr>
          <p:spPr>
            <a:xfrm>
              <a:off x="7620001" y="1472183"/>
              <a:ext cx="576395" cy="9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ko-KR" altLang="en-US" sz="700" dirty="0" smtClean="0">
                  <a:latin typeface="Malgun Gothic"/>
                  <a:cs typeface="Malgun Gothic"/>
                </a:rPr>
                <a:t>리뷰 </a:t>
              </a:r>
              <a:r>
                <a:rPr lang="en-US" altLang="ko-KR" sz="700" dirty="0" smtClean="0">
                  <a:latin typeface="Malgun Gothic"/>
                  <a:cs typeface="Malgun Gothic"/>
                </a:rPr>
                <a:t>1</a:t>
              </a:r>
            </a:p>
          </p:txBody>
        </p:sp>
        <p:sp>
          <p:nvSpPr>
            <p:cNvPr id="48" name="object 79"/>
            <p:cNvSpPr txBox="1"/>
            <p:nvPr/>
          </p:nvSpPr>
          <p:spPr>
            <a:xfrm>
              <a:off x="7620000" y="1578864"/>
              <a:ext cx="103505" cy="9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49" name="object 82"/>
            <p:cNvSpPr txBox="1"/>
            <p:nvPr/>
          </p:nvSpPr>
          <p:spPr>
            <a:xfrm flipV="1">
              <a:off x="7582015" y="1748879"/>
              <a:ext cx="179476" cy="9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50" name="object 82"/>
            <p:cNvSpPr txBox="1"/>
            <p:nvPr/>
          </p:nvSpPr>
          <p:spPr>
            <a:xfrm flipV="1">
              <a:off x="7658216" y="1854557"/>
              <a:ext cx="179477" cy="4305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51" name="object 78"/>
            <p:cNvSpPr txBox="1"/>
            <p:nvPr/>
          </p:nvSpPr>
          <p:spPr>
            <a:xfrm>
              <a:off x="7696200" y="2005584"/>
              <a:ext cx="427990" cy="1717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52" name="object 79"/>
            <p:cNvSpPr txBox="1"/>
            <p:nvPr/>
          </p:nvSpPr>
          <p:spPr>
            <a:xfrm>
              <a:off x="7696200" y="2112264"/>
              <a:ext cx="328068" cy="976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53" name="object 82"/>
            <p:cNvSpPr txBox="1"/>
            <p:nvPr/>
          </p:nvSpPr>
          <p:spPr>
            <a:xfrm flipV="1">
              <a:off x="7658215" y="2282279"/>
              <a:ext cx="179476" cy="9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54" name="object 82"/>
            <p:cNvSpPr txBox="1"/>
            <p:nvPr/>
          </p:nvSpPr>
          <p:spPr>
            <a:xfrm flipV="1">
              <a:off x="7734414" y="2387956"/>
              <a:ext cx="179477" cy="4305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7" name="그룹 95"/>
          <p:cNvGrpSpPr/>
          <p:nvPr/>
        </p:nvGrpSpPr>
        <p:grpSpPr>
          <a:xfrm>
            <a:off x="3581400" y="4960506"/>
            <a:ext cx="360000" cy="360000"/>
            <a:chOff x="7386460" y="1295400"/>
            <a:chExt cx="1224140" cy="1523088"/>
          </a:xfrm>
        </p:grpSpPr>
        <p:sp>
          <p:nvSpPr>
            <p:cNvPr id="97" name="object 90"/>
            <p:cNvSpPr/>
            <p:nvPr/>
          </p:nvSpPr>
          <p:spPr>
            <a:xfrm>
              <a:off x="7386460" y="1295400"/>
              <a:ext cx="1224140" cy="14580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78"/>
            <p:cNvSpPr txBox="1"/>
            <p:nvPr/>
          </p:nvSpPr>
          <p:spPr>
            <a:xfrm>
              <a:off x="7620001" y="1472183"/>
              <a:ext cx="576395" cy="975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ko-KR" altLang="en-US" sz="700" dirty="0" smtClean="0">
                  <a:latin typeface="Malgun Gothic"/>
                  <a:cs typeface="Malgun Gothic"/>
                </a:rPr>
                <a:t>리뷰 </a:t>
              </a:r>
              <a:r>
                <a:rPr lang="en-US" altLang="ko-KR" sz="700" dirty="0" smtClean="0">
                  <a:latin typeface="Malgun Gothic"/>
                  <a:cs typeface="Malgun Gothic"/>
                </a:rPr>
                <a:t>2</a:t>
              </a:r>
            </a:p>
          </p:txBody>
        </p:sp>
        <p:sp>
          <p:nvSpPr>
            <p:cNvPr id="99" name="object 79"/>
            <p:cNvSpPr txBox="1"/>
            <p:nvPr/>
          </p:nvSpPr>
          <p:spPr>
            <a:xfrm>
              <a:off x="7620000" y="1578864"/>
              <a:ext cx="103505" cy="9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00" name="object 82"/>
            <p:cNvSpPr txBox="1"/>
            <p:nvPr/>
          </p:nvSpPr>
          <p:spPr>
            <a:xfrm flipV="1">
              <a:off x="7582015" y="1748879"/>
              <a:ext cx="179476" cy="9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01" name="object 82"/>
            <p:cNvSpPr txBox="1"/>
            <p:nvPr/>
          </p:nvSpPr>
          <p:spPr>
            <a:xfrm flipV="1">
              <a:off x="7658216" y="1854557"/>
              <a:ext cx="179477" cy="4305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02" name="object 78"/>
            <p:cNvSpPr txBox="1"/>
            <p:nvPr/>
          </p:nvSpPr>
          <p:spPr>
            <a:xfrm>
              <a:off x="7696200" y="2005584"/>
              <a:ext cx="427990" cy="1717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03" name="object 79"/>
            <p:cNvSpPr txBox="1"/>
            <p:nvPr/>
          </p:nvSpPr>
          <p:spPr>
            <a:xfrm>
              <a:off x="7696200" y="2112264"/>
              <a:ext cx="328068" cy="976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04" name="object 82"/>
            <p:cNvSpPr txBox="1"/>
            <p:nvPr/>
          </p:nvSpPr>
          <p:spPr>
            <a:xfrm flipV="1">
              <a:off x="7658215" y="2282279"/>
              <a:ext cx="179476" cy="9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05" name="object 82"/>
            <p:cNvSpPr txBox="1"/>
            <p:nvPr/>
          </p:nvSpPr>
          <p:spPr>
            <a:xfrm flipV="1">
              <a:off x="7734414" y="2387956"/>
              <a:ext cx="179477" cy="4305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8" name="그룹 105"/>
          <p:cNvGrpSpPr/>
          <p:nvPr/>
        </p:nvGrpSpPr>
        <p:grpSpPr>
          <a:xfrm>
            <a:off x="3582885" y="5554470"/>
            <a:ext cx="360000" cy="360000"/>
            <a:chOff x="7386460" y="1295400"/>
            <a:chExt cx="1224140" cy="1523088"/>
          </a:xfrm>
        </p:grpSpPr>
        <p:sp>
          <p:nvSpPr>
            <p:cNvPr id="107" name="object 90"/>
            <p:cNvSpPr/>
            <p:nvPr/>
          </p:nvSpPr>
          <p:spPr>
            <a:xfrm>
              <a:off x="7386460" y="1295400"/>
              <a:ext cx="1224140" cy="14580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78"/>
            <p:cNvSpPr txBox="1"/>
            <p:nvPr/>
          </p:nvSpPr>
          <p:spPr>
            <a:xfrm>
              <a:off x="7620001" y="1472183"/>
              <a:ext cx="576395" cy="1171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ko-KR" altLang="en-US" sz="700" dirty="0" smtClean="0">
                  <a:latin typeface="Malgun Gothic"/>
                  <a:cs typeface="Malgun Gothic"/>
                </a:rPr>
                <a:t>리뷰 </a:t>
              </a:r>
              <a:r>
                <a:rPr lang="en-US" altLang="ko-KR" sz="700" dirty="0">
                  <a:latin typeface="Malgun Gothic"/>
                  <a:cs typeface="Malgun Gothic"/>
                </a:rPr>
                <a:t>3</a:t>
              </a:r>
              <a:endParaRPr lang="en-US" altLang="ko-KR" sz="700" dirty="0" smtClean="0">
                <a:latin typeface="Malgun Gothic"/>
                <a:cs typeface="Malgun Gothic"/>
              </a:endParaRPr>
            </a:p>
          </p:txBody>
        </p:sp>
        <p:sp>
          <p:nvSpPr>
            <p:cNvPr id="109" name="object 79"/>
            <p:cNvSpPr txBox="1"/>
            <p:nvPr/>
          </p:nvSpPr>
          <p:spPr>
            <a:xfrm>
              <a:off x="7620000" y="1578864"/>
              <a:ext cx="103505" cy="9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10" name="object 82"/>
            <p:cNvSpPr txBox="1"/>
            <p:nvPr/>
          </p:nvSpPr>
          <p:spPr>
            <a:xfrm flipV="1">
              <a:off x="7582015" y="1748879"/>
              <a:ext cx="179476" cy="9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11" name="object 82"/>
            <p:cNvSpPr txBox="1"/>
            <p:nvPr/>
          </p:nvSpPr>
          <p:spPr>
            <a:xfrm flipV="1">
              <a:off x="7658216" y="1854557"/>
              <a:ext cx="179477" cy="4305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12" name="object 78"/>
            <p:cNvSpPr txBox="1"/>
            <p:nvPr/>
          </p:nvSpPr>
          <p:spPr>
            <a:xfrm>
              <a:off x="7696200" y="2005584"/>
              <a:ext cx="427990" cy="1717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13" name="object 79"/>
            <p:cNvSpPr txBox="1"/>
            <p:nvPr/>
          </p:nvSpPr>
          <p:spPr>
            <a:xfrm>
              <a:off x="7696200" y="2112264"/>
              <a:ext cx="328068" cy="976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14" name="object 82"/>
            <p:cNvSpPr txBox="1"/>
            <p:nvPr/>
          </p:nvSpPr>
          <p:spPr>
            <a:xfrm flipV="1">
              <a:off x="7658215" y="2282279"/>
              <a:ext cx="179476" cy="9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  <p:sp>
          <p:nvSpPr>
            <p:cNvPr id="115" name="object 82"/>
            <p:cNvSpPr txBox="1"/>
            <p:nvPr/>
          </p:nvSpPr>
          <p:spPr>
            <a:xfrm flipV="1">
              <a:off x="7734414" y="2387956"/>
              <a:ext cx="179477" cy="4305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endParaRPr sz="700" dirty="0">
                <a:latin typeface="Malgun Gothic"/>
                <a:cs typeface="Malgun Gothic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8534400" y="4724400"/>
            <a:ext cx="875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7" baseline="-4629" dirty="0" smtClean="0">
                <a:solidFill>
                  <a:schemeClr val="tx2">
                    <a:lumMod val="75000"/>
                  </a:schemeClr>
                </a:solidFill>
                <a:latin typeface="Century Gothic"/>
              </a:rPr>
              <a:t>모델링</a:t>
            </a:r>
            <a:endParaRPr lang="ko-KR" altLang="en-US" sz="2400" b="1" spc="-7" baseline="-4629" dirty="0">
              <a:solidFill>
                <a:schemeClr val="tx2">
                  <a:lumMod val="75000"/>
                </a:schemeClr>
              </a:solidFill>
              <a:latin typeface="Century Gothic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81000" y="1066800"/>
            <a:ext cx="4323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atinLnBrk="0"/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리뷰 데이터에 </a:t>
            </a:r>
            <a:r>
              <a:rPr lang="en-US" altLang="ko-KR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BOW</a:t>
            </a: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적용하기</a:t>
            </a:r>
          </a:p>
        </p:txBody>
      </p:sp>
      <p:sp>
        <p:nvSpPr>
          <p:cNvPr id="57" name="object 4"/>
          <p:cNvSpPr/>
          <p:nvPr/>
        </p:nvSpPr>
        <p:spPr>
          <a:xfrm>
            <a:off x="2286000" y="4755522"/>
            <a:ext cx="1039495" cy="334617"/>
          </a:xfrm>
          <a:custGeom>
            <a:avLst/>
            <a:gdLst/>
            <a:ahLst/>
            <a:cxnLst/>
            <a:rect l="l" t="t" r="r" b="b"/>
            <a:pathLst>
              <a:path w="1344295" h="792480">
                <a:moveTo>
                  <a:pt x="947928" y="0"/>
                </a:moveTo>
                <a:lnTo>
                  <a:pt x="947928" y="197993"/>
                </a:lnTo>
                <a:lnTo>
                  <a:pt x="0" y="197993"/>
                </a:lnTo>
                <a:lnTo>
                  <a:pt x="0" y="594106"/>
                </a:lnTo>
                <a:lnTo>
                  <a:pt x="947928" y="594106"/>
                </a:lnTo>
                <a:lnTo>
                  <a:pt x="947928" y="792099"/>
                </a:lnTo>
                <a:lnTo>
                  <a:pt x="1344041" y="396113"/>
                </a:lnTo>
                <a:lnTo>
                  <a:pt x="94792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4"/>
          <p:cNvSpPr/>
          <p:nvPr/>
        </p:nvSpPr>
        <p:spPr>
          <a:xfrm>
            <a:off x="7391400" y="4755522"/>
            <a:ext cx="1039495" cy="334617"/>
          </a:xfrm>
          <a:custGeom>
            <a:avLst/>
            <a:gdLst/>
            <a:ahLst/>
            <a:cxnLst/>
            <a:rect l="l" t="t" r="r" b="b"/>
            <a:pathLst>
              <a:path w="1344295" h="792480">
                <a:moveTo>
                  <a:pt x="947928" y="0"/>
                </a:moveTo>
                <a:lnTo>
                  <a:pt x="947928" y="197993"/>
                </a:lnTo>
                <a:lnTo>
                  <a:pt x="0" y="197993"/>
                </a:lnTo>
                <a:lnTo>
                  <a:pt x="0" y="594106"/>
                </a:lnTo>
                <a:lnTo>
                  <a:pt x="947928" y="594106"/>
                </a:lnTo>
                <a:lnTo>
                  <a:pt x="947928" y="792099"/>
                </a:lnTo>
                <a:lnTo>
                  <a:pt x="1344041" y="396113"/>
                </a:lnTo>
                <a:lnTo>
                  <a:pt x="94792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09600" y="2971800"/>
            <a:ext cx="8839200" cy="33528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bject 60"/>
          <p:cNvSpPr txBox="1"/>
          <p:nvPr/>
        </p:nvSpPr>
        <p:spPr>
          <a:xfrm>
            <a:off x="4953000" y="3231522"/>
            <a:ext cx="990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000" b="1" spc="-25" dirty="0" err="1" smtClean="0">
                <a:solidFill>
                  <a:srgbClr val="205868"/>
                </a:solidFill>
                <a:latin typeface="Arial"/>
                <a:cs typeface="Arial"/>
              </a:rPr>
              <a:t>Outp</a:t>
            </a:r>
            <a:r>
              <a:rPr sz="2000" b="1" spc="-25" smtClean="0">
                <a:solidFill>
                  <a:srgbClr val="205868"/>
                </a:solidFill>
                <a:latin typeface="Arial"/>
                <a:cs typeface="Arial"/>
              </a:rPr>
              <a:t>ut</a:t>
            </a:r>
            <a:endParaRPr sz="2000" b="1" spc="-25" dirty="0">
              <a:solidFill>
                <a:srgbClr val="20586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855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50" dirty="0" smtClean="0">
                <a:latin typeface="Arial"/>
                <a:cs typeface="Arial"/>
              </a:rPr>
              <a:t>4.4 </a:t>
            </a:r>
            <a:r>
              <a:rPr lang="ko-KR" altLang="en-US" spc="50" dirty="0" smtClean="0">
                <a:latin typeface="Arial"/>
                <a:cs typeface="Arial"/>
              </a:rPr>
              <a:t>모형 기반 감성 분석 </a:t>
            </a:r>
            <a:endParaRPr spc="-215" dirty="0"/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655726" y="1882567"/>
            <a:ext cx="22398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>
              <a:lnSpc>
                <a:spcPct val="100000"/>
              </a:lnSpc>
            </a:pP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모델링의 개요</a:t>
            </a:r>
            <a:endParaRPr lang="en-US" altLang="ko-KR" sz="1600" b="1" spc="-180" dirty="0" smtClean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2232313"/>
            <a:ext cx="9220200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457200">
              <a:lnSpc>
                <a:spcPct val="150000"/>
              </a:lnSpc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</a:t>
            </a:r>
            <a:r>
              <a:rPr lang="ko-KR" altLang="en-US" sz="1400" dirty="0" smtClean="0">
                <a:latin typeface="Gulim"/>
                <a:cs typeface="Gulim"/>
              </a:rPr>
              <a:t>	</a:t>
            </a:r>
            <a:r>
              <a:rPr lang="en-US" altLang="ko-KR" sz="1400" dirty="0" smtClean="0">
                <a:latin typeface="Gulim"/>
                <a:cs typeface="Gulim"/>
              </a:rPr>
              <a:t>Train </a:t>
            </a:r>
            <a:r>
              <a:rPr lang="en-US" altLang="ko-KR" sz="1400" dirty="0">
                <a:latin typeface="Gulim"/>
                <a:cs typeface="Gulim"/>
              </a:rPr>
              <a:t>set</a:t>
            </a:r>
            <a:r>
              <a:rPr lang="ko-KR" altLang="en-US" sz="1400" spc="-135" dirty="0">
                <a:latin typeface="Gulim"/>
                <a:cs typeface="Gulim"/>
              </a:rPr>
              <a:t>에서 여러 단어로 만든 </a:t>
            </a:r>
            <a:r>
              <a:rPr lang="en-US" altLang="ko-KR" sz="1400" dirty="0">
                <a:latin typeface="Gulim"/>
                <a:cs typeface="Gulim"/>
              </a:rPr>
              <a:t>BOW(</a:t>
            </a:r>
            <a:r>
              <a:rPr lang="en-US" altLang="ko-KR" sz="1400" dirty="0" err="1">
                <a:latin typeface="Gulim"/>
                <a:cs typeface="Gulim"/>
              </a:rPr>
              <a:t>ngram_range</a:t>
            </a:r>
            <a:r>
              <a:rPr lang="en-US" altLang="ko-KR" sz="1400" dirty="0">
                <a:latin typeface="Gulim"/>
                <a:cs typeface="Gulim"/>
              </a:rPr>
              <a:t>)</a:t>
            </a:r>
            <a:r>
              <a:rPr lang="ko-KR" altLang="en-US" sz="1400" spc="-135" dirty="0">
                <a:latin typeface="Gulim"/>
                <a:cs typeface="Gulim"/>
              </a:rPr>
              <a:t>와 단어 별 최소 빈도</a:t>
            </a:r>
            <a:r>
              <a:rPr lang="en-US" altLang="ko-KR" sz="1400" dirty="0">
                <a:latin typeface="Gulim"/>
                <a:cs typeface="Gulim"/>
              </a:rPr>
              <a:t>(</a:t>
            </a:r>
            <a:r>
              <a:rPr lang="en-US" altLang="ko-KR" sz="1400" dirty="0" err="1">
                <a:latin typeface="Gulim"/>
                <a:cs typeface="Gulim"/>
              </a:rPr>
              <a:t>min_df</a:t>
            </a:r>
            <a:r>
              <a:rPr lang="en-US" altLang="ko-KR" sz="1400" dirty="0">
                <a:latin typeface="Gulim"/>
                <a:cs typeface="Gulim"/>
              </a:rPr>
              <a:t>)</a:t>
            </a:r>
            <a:r>
              <a:rPr lang="ko-KR" altLang="en-US" sz="1400" spc="-135" dirty="0">
                <a:latin typeface="Gulim"/>
                <a:cs typeface="Gulim"/>
              </a:rPr>
              <a:t>에 대한 각각의 </a:t>
            </a:r>
            <a:r>
              <a:rPr lang="en-US" altLang="ko-KR" sz="1400" spc="-135" dirty="0">
                <a:latin typeface="Gulim"/>
                <a:cs typeface="Gulim"/>
              </a:rPr>
              <a:t>Case</a:t>
            </a:r>
            <a:r>
              <a:rPr lang="ko-KR" altLang="en-US" sz="1400" spc="-135" dirty="0">
                <a:latin typeface="Gulim"/>
                <a:cs typeface="Gulim"/>
              </a:rPr>
              <a:t>를 고려하여 </a:t>
            </a:r>
            <a:r>
              <a:rPr lang="ko-KR" altLang="en-US" sz="1400" spc="-135" dirty="0" smtClean="0">
                <a:latin typeface="Gulim"/>
                <a:cs typeface="Gulim"/>
              </a:rPr>
              <a:t>여러 </a:t>
            </a:r>
            <a:r>
              <a:rPr lang="ko-KR" altLang="en-US" sz="1400" spc="-135" dirty="0">
                <a:latin typeface="Gulim"/>
                <a:cs typeface="Gulim"/>
              </a:rPr>
              <a:t>개의 </a:t>
            </a:r>
            <a:r>
              <a:rPr lang="en-US" altLang="ko-KR" sz="1400" spc="-135" dirty="0">
                <a:latin typeface="Gulim"/>
                <a:cs typeface="Gulim"/>
              </a:rPr>
              <a:t>BOW</a:t>
            </a:r>
            <a:r>
              <a:rPr lang="ko-KR" altLang="en-US" sz="1400" spc="-135" dirty="0" smtClean="0">
                <a:latin typeface="Gulim"/>
                <a:cs typeface="Gulim"/>
              </a:rPr>
              <a:t>생성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 indent="-457200">
              <a:lnSpc>
                <a:spcPct val="150000"/>
              </a:lnSpc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각각의 </a:t>
            </a:r>
            <a:r>
              <a:rPr lang="en-US" altLang="ko-KR" sz="1400" spc="-135" dirty="0">
                <a:latin typeface="Gulim"/>
                <a:cs typeface="Gulim"/>
              </a:rPr>
              <a:t>BOW</a:t>
            </a:r>
            <a:r>
              <a:rPr lang="ko-KR" altLang="en-US" sz="1400" spc="-135" dirty="0">
                <a:latin typeface="Gulim"/>
                <a:cs typeface="Gulim"/>
              </a:rPr>
              <a:t>에 대해  모형의 성능을 최대로 올려주는 매개변수들을 선택하기 위해 </a:t>
            </a:r>
            <a:r>
              <a:rPr lang="en-US" altLang="ko-KR" sz="1400" dirty="0" err="1">
                <a:latin typeface="Gulim"/>
                <a:cs typeface="Gulim"/>
              </a:rPr>
              <a:t>scikit</a:t>
            </a:r>
            <a:r>
              <a:rPr lang="en-US" altLang="ko-KR" sz="1400" dirty="0">
                <a:latin typeface="Gulim"/>
                <a:cs typeface="Gulim"/>
              </a:rPr>
              <a:t>-learn</a:t>
            </a:r>
            <a:r>
              <a:rPr lang="ko-KR" altLang="en-US" sz="1400" spc="-135" dirty="0">
                <a:latin typeface="Gulim"/>
                <a:cs typeface="Gulim"/>
              </a:rPr>
              <a:t>의 </a:t>
            </a:r>
            <a:r>
              <a:rPr lang="en-US" altLang="ko-KR" sz="1400" dirty="0" err="1">
                <a:latin typeface="Gulim"/>
                <a:cs typeface="Gulim"/>
              </a:rPr>
              <a:t>Grid Search</a:t>
            </a:r>
            <a:r>
              <a:rPr lang="ko-KR" altLang="en-US" sz="1400" spc="-135" dirty="0">
                <a:latin typeface="Gulim"/>
                <a:cs typeface="Gulim"/>
              </a:rPr>
              <a:t>를 이용하여 하나의 </a:t>
            </a:r>
            <a:r>
              <a:rPr lang="en-US" altLang="ko-KR" sz="1400" spc="-135" dirty="0">
                <a:latin typeface="Gulim"/>
                <a:cs typeface="Gulim"/>
              </a:rPr>
              <a:t>BOW</a:t>
            </a:r>
            <a:r>
              <a:rPr lang="ko-KR" altLang="en-US" sz="1400" spc="-135" dirty="0">
                <a:latin typeface="Gulim"/>
                <a:cs typeface="Gulim"/>
              </a:rPr>
              <a:t>에 대한 최적 매개변수 </a:t>
            </a:r>
            <a:r>
              <a:rPr lang="ko-KR" altLang="en-US" sz="1400" spc="-135" dirty="0" smtClean="0">
                <a:latin typeface="Gulim"/>
                <a:cs typeface="Gulim"/>
              </a:rPr>
              <a:t>선택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 indent="-457200">
              <a:lnSpc>
                <a:spcPct val="150000"/>
              </a:lnSpc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이 </a:t>
            </a:r>
            <a:r>
              <a:rPr lang="ko-KR" altLang="en-US" sz="1400" spc="-135" dirty="0">
                <a:latin typeface="Gulim"/>
                <a:cs typeface="Gulim"/>
              </a:rPr>
              <a:t>때 각각의 매개변수를 평가하는 방법에는 </a:t>
            </a:r>
            <a:r>
              <a:rPr lang="en-US" altLang="ko-KR" sz="1400" dirty="0" err="1">
                <a:latin typeface="Gulim"/>
                <a:cs typeface="Gulim"/>
              </a:rPr>
              <a:t>10-Fold Cross Validation </a:t>
            </a:r>
            <a:r>
              <a:rPr lang="ko-KR" altLang="en-US" sz="1400" spc="-135" dirty="0" smtClean="0">
                <a:latin typeface="Gulim"/>
                <a:cs typeface="Gulim"/>
              </a:rPr>
              <a:t>활용</a:t>
            </a:r>
            <a:endParaRPr lang="en-US" altLang="ko-KR" sz="1400" spc="-135" dirty="0">
              <a:latin typeface="Gulim"/>
              <a:cs typeface="Gulim"/>
            </a:endParaRPr>
          </a:p>
          <a:p>
            <a:pPr marL="12700" indent="-342900">
              <a:lnSpc>
                <a:spcPct val="150000"/>
              </a:lnSpc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각각의 </a:t>
            </a:r>
            <a:r>
              <a:rPr lang="en-US" altLang="ko-KR" sz="1400" spc="-135" dirty="0">
                <a:latin typeface="Gulim"/>
                <a:cs typeface="Gulim"/>
              </a:rPr>
              <a:t>BOW</a:t>
            </a:r>
            <a:r>
              <a:rPr lang="ko-KR" altLang="en-US" sz="1400" spc="-135" dirty="0">
                <a:latin typeface="Gulim"/>
                <a:cs typeface="Gulim"/>
              </a:rPr>
              <a:t>의 최적 매개변수에 대한 </a:t>
            </a:r>
            <a:r>
              <a:rPr lang="en-US" altLang="ko-KR" sz="1400" dirty="0" err="1">
                <a:latin typeface="Gulim"/>
                <a:cs typeface="Gulim"/>
              </a:rPr>
              <a:t>score</a:t>
            </a:r>
            <a:r>
              <a:rPr lang="ko-KR" altLang="en-US" sz="1400" spc="-135" dirty="0">
                <a:latin typeface="Gulim"/>
                <a:cs typeface="Gulim"/>
              </a:rPr>
              <a:t>를 비교하여 가장 높은</a:t>
            </a:r>
            <a:r>
              <a:rPr lang="ko-KR" altLang="en-US" sz="1400" dirty="0" err="1">
                <a:latin typeface="Gulim"/>
                <a:cs typeface="Gulim"/>
              </a:rPr>
              <a:t> </a:t>
            </a:r>
            <a:r>
              <a:rPr lang="en-US" altLang="ko-KR" sz="1400" dirty="0" err="1">
                <a:latin typeface="Gulim"/>
                <a:cs typeface="Gulim"/>
              </a:rPr>
              <a:t>score</a:t>
            </a:r>
            <a:r>
              <a:rPr lang="ko-KR" altLang="en-US" sz="1400" spc="-135" dirty="0">
                <a:latin typeface="Gulim"/>
                <a:cs typeface="Gulim"/>
              </a:rPr>
              <a:t>를 가지는 </a:t>
            </a:r>
            <a:r>
              <a:rPr lang="en-US" altLang="ko-KR" sz="1400" dirty="0" err="1">
                <a:latin typeface="Gulim"/>
                <a:cs typeface="Gulim"/>
              </a:rPr>
              <a:t>ngram_range</a:t>
            </a:r>
            <a:r>
              <a:rPr lang="ko-KR" altLang="en-US" sz="1400" spc="-135" dirty="0">
                <a:latin typeface="Gulim"/>
                <a:cs typeface="Gulim"/>
              </a:rPr>
              <a:t>와 </a:t>
            </a:r>
            <a:r>
              <a:rPr lang="en-US" altLang="ko-KR" sz="1400" dirty="0" err="1">
                <a:latin typeface="Gulim"/>
                <a:cs typeface="Gulim"/>
              </a:rPr>
              <a:t>min_df</a:t>
            </a:r>
            <a:r>
              <a:rPr lang="en-US" altLang="ko-KR" sz="1400" spc="-135" dirty="0">
                <a:latin typeface="Gulim"/>
                <a:cs typeface="Gulim"/>
              </a:rPr>
              <a:t> </a:t>
            </a:r>
            <a:r>
              <a:rPr lang="ko-KR" altLang="en-US" sz="1400" spc="-135" dirty="0">
                <a:latin typeface="Gulim"/>
                <a:cs typeface="Gulim"/>
              </a:rPr>
              <a:t>그리고 매개변수 결정</a:t>
            </a:r>
            <a:r>
              <a:rPr lang="en-US" altLang="ko-KR" sz="1400" spc="-135" dirty="0">
                <a:latin typeface="Gulim"/>
                <a:cs typeface="Gulim"/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445" y="1143000"/>
            <a:ext cx="1939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Modeling</a:t>
            </a:r>
            <a:endParaRPr lang="ko-KR" altLang="en-US" sz="3200" b="1" dirty="0" smtClean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685800" y="2133600"/>
            <a:ext cx="872399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</a:t>
            </a:r>
            <a:r>
              <a:rPr lang="ko-KR" altLang="en-US" sz="1400" spc="-135" dirty="0">
                <a:latin typeface="Gulim"/>
                <a:cs typeface="Gulim"/>
              </a:rPr>
              <a:t>	</a:t>
            </a:r>
            <a:r>
              <a:rPr lang="ko-KR" altLang="en-US" sz="1400" spc="-135" dirty="0" smtClean="0">
                <a:latin typeface="Gulim"/>
                <a:cs typeface="Gulim"/>
              </a:rPr>
              <a:t>기본적으로 우리가 모르는 어떤 확률을 우리가 가지고 있는 데이터를 통해서 그 확률을 구해낼 수 있다는 정리</a:t>
            </a:r>
            <a:endParaRPr lang="en-US" altLang="ko-KR" sz="1600" spc="-180" dirty="0" smtClean="0">
              <a:solidFill>
                <a:srgbClr val="205868"/>
              </a:solidFill>
              <a:latin typeface="Gulim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7379"/>
          <a:stretch/>
        </p:blipFill>
        <p:spPr>
          <a:xfrm>
            <a:off x="1219200" y="2514600"/>
            <a:ext cx="6781800" cy="1143000"/>
          </a:xfrm>
          <a:prstGeom prst="rect">
            <a:avLst/>
          </a:prstGeom>
        </p:spPr>
      </p:pic>
      <p:sp>
        <p:nvSpPr>
          <p:cNvPr id="11" name="object 3"/>
          <p:cNvSpPr txBox="1">
            <a:spLocks/>
          </p:cNvSpPr>
          <p:nvPr/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en-US" altLang="ko-KR" kern="0" spc="50" dirty="0" smtClean="0">
                <a:latin typeface="Arial"/>
                <a:cs typeface="Arial"/>
              </a:rPr>
              <a:t>4.4 </a:t>
            </a:r>
            <a:r>
              <a:rPr lang="ko-KR" altLang="en-US" kern="0" spc="50" dirty="0" smtClean="0">
                <a:latin typeface="Arial"/>
                <a:cs typeface="Arial"/>
              </a:rPr>
              <a:t>모형 기반 감성 분석</a:t>
            </a:r>
            <a:endParaRPr lang="ko-KR" altLang="en-US" kern="0" spc="-215" dirty="0"/>
          </a:p>
        </p:txBody>
      </p:sp>
      <p:sp>
        <p:nvSpPr>
          <p:cNvPr id="10" name="직사각형 9"/>
          <p:cNvSpPr/>
          <p:nvPr/>
        </p:nvSpPr>
        <p:spPr>
          <a:xfrm>
            <a:off x="498445" y="1066800"/>
            <a:ext cx="2492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Naïve Bayes</a:t>
            </a:r>
            <a:endParaRPr lang="ko-KR" altLang="en-US" sz="3200" b="1" dirty="0" smtClean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685800" y="4305846"/>
            <a:ext cx="22398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/>
            <a:r>
              <a:rPr lang="ko-KR" altLang="en-US" sz="1600" b="1" spc="-180" dirty="0" err="1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나이브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 </a:t>
            </a:r>
            <a:r>
              <a:rPr lang="ko-KR" altLang="en-US" sz="1600" b="1" spc="-180" dirty="0" err="1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베이즈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  개요</a:t>
            </a:r>
            <a:endParaRPr lang="en-US" altLang="ko-KR" sz="1600" b="1" spc="-180" dirty="0" smtClean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762000" y="4686846"/>
            <a:ext cx="8763000" cy="1256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주로 </a:t>
            </a:r>
            <a:r>
              <a:rPr lang="ko-KR" altLang="en-US" sz="1400" spc="-135" dirty="0">
                <a:latin typeface="Gulim"/>
                <a:cs typeface="Gulim"/>
              </a:rPr>
              <a:t>스팸 필터나 키워드 검색을 활용한 문서 </a:t>
            </a:r>
            <a:r>
              <a:rPr lang="ko-KR" altLang="en-US" sz="1400" spc="-135" dirty="0" smtClean="0">
                <a:latin typeface="Gulim"/>
                <a:cs typeface="Gulim"/>
              </a:rPr>
              <a:t>분류에 </a:t>
            </a:r>
            <a:r>
              <a:rPr lang="ko-KR" altLang="en-US" sz="1400" spc="-135" dirty="0">
                <a:latin typeface="Gulim"/>
                <a:cs typeface="Gulim"/>
              </a:rPr>
              <a:t>사용되는 지도 학습 분류기 </a:t>
            </a:r>
            <a:endParaRPr lang="en-US" altLang="ko-KR" sz="1400" spc="-135" dirty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</a:t>
            </a:r>
            <a:r>
              <a:rPr lang="ko-KR" altLang="en-US" sz="1400" spc="-135" dirty="0">
                <a:latin typeface="Gulim"/>
                <a:cs typeface="Gulim"/>
              </a:rPr>
              <a:t> </a:t>
            </a:r>
            <a:r>
              <a:rPr lang="ko-KR" altLang="en-US" sz="1400" spc="-135" dirty="0" smtClean="0">
                <a:latin typeface="Gulim"/>
                <a:cs typeface="Gulim"/>
              </a:rPr>
              <a:t>  기본 </a:t>
            </a:r>
            <a:r>
              <a:rPr lang="ko-KR" altLang="en-US" sz="1400" spc="-135" dirty="0">
                <a:latin typeface="Gulim"/>
                <a:cs typeface="Gulim"/>
              </a:rPr>
              <a:t>원리는 조건부 확률에 </a:t>
            </a:r>
            <a:r>
              <a:rPr lang="ko-KR" altLang="en-US" sz="1400" spc="-135" dirty="0" err="1">
                <a:latin typeface="Gulim"/>
                <a:cs typeface="Gulim"/>
              </a:rPr>
              <a:t>베이즈</a:t>
            </a:r>
            <a:r>
              <a:rPr lang="ko-KR" altLang="en-US" sz="1400" spc="-135" dirty="0">
                <a:latin typeface="Gulim"/>
                <a:cs typeface="Gulim"/>
              </a:rPr>
              <a:t> 정리</a:t>
            </a:r>
            <a:r>
              <a:rPr lang="en-US" altLang="ko-KR" sz="1400" spc="-135" dirty="0">
                <a:latin typeface="Gulim"/>
                <a:cs typeface="Gulim"/>
              </a:rPr>
              <a:t>(Bayes theorem)</a:t>
            </a:r>
            <a:r>
              <a:rPr lang="ko-KR" altLang="en-US" sz="1400" spc="-135" dirty="0">
                <a:latin typeface="Gulim"/>
                <a:cs typeface="Gulim"/>
              </a:rPr>
              <a:t>를 적용하고</a:t>
            </a:r>
            <a:r>
              <a:rPr lang="en-US" altLang="ko-KR" sz="1400" spc="-135" dirty="0">
                <a:latin typeface="Gulim"/>
                <a:cs typeface="Gulim"/>
              </a:rPr>
              <a:t>, </a:t>
            </a:r>
            <a:r>
              <a:rPr lang="ko-KR" altLang="en-US" sz="1400" spc="-135" dirty="0">
                <a:latin typeface="Gulim"/>
                <a:cs typeface="Gulim"/>
              </a:rPr>
              <a:t>문서나 데이터를 구성하는 각각의 </a:t>
            </a:r>
            <a:r>
              <a:rPr lang="ko-KR" altLang="en-US" sz="1400" spc="-135" dirty="0" smtClean="0">
                <a:latin typeface="Gulim"/>
                <a:cs typeface="Gulim"/>
              </a:rPr>
              <a:t>요소들이 </a:t>
            </a:r>
            <a:r>
              <a:rPr lang="ko-KR" altLang="en-US" sz="1400" spc="-135" dirty="0">
                <a:latin typeface="Gulim"/>
                <a:cs typeface="Gulim"/>
              </a:rPr>
              <a:t>등장할 확률에  대한 독립성을 가정하여 입력 벡터를 분류하는 확률적 </a:t>
            </a:r>
            <a:r>
              <a:rPr lang="ko-KR" altLang="en-US" sz="1400" spc="-135" dirty="0" smtClean="0">
                <a:latin typeface="Gulim"/>
                <a:cs typeface="Gulim"/>
              </a:rPr>
              <a:t>분류 모형</a:t>
            </a:r>
            <a:endParaRPr lang="en-US" altLang="ko-KR" sz="1400" spc="-135" dirty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</a:t>
            </a:r>
            <a:r>
              <a:rPr lang="en-US" altLang="ko-KR" sz="1400" spc="-135" dirty="0" smtClean="0">
                <a:latin typeface="Gulim"/>
                <a:cs typeface="Gulim"/>
              </a:rPr>
              <a:t>1950</a:t>
            </a:r>
            <a:r>
              <a:rPr lang="ko-KR" altLang="en-US" sz="1400" spc="-135" dirty="0">
                <a:latin typeface="Gulim"/>
                <a:cs typeface="Gulim"/>
              </a:rPr>
              <a:t>년대 이후 광범위하게 연구되고 있으며</a:t>
            </a:r>
            <a:r>
              <a:rPr lang="en-US" altLang="ko-KR" sz="1400" spc="-135" dirty="0">
                <a:latin typeface="Gulim"/>
                <a:cs typeface="Gulim"/>
              </a:rPr>
              <a:t>, </a:t>
            </a:r>
            <a:r>
              <a:rPr lang="ko-KR" altLang="en-US" sz="1400" spc="-135" dirty="0">
                <a:latin typeface="Gulim"/>
                <a:cs typeface="Gulim"/>
              </a:rPr>
              <a:t>적절한 </a:t>
            </a:r>
            <a:r>
              <a:rPr lang="ko-KR" altLang="en-US" sz="1400" spc="-135" dirty="0" err="1">
                <a:latin typeface="Gulim"/>
                <a:cs typeface="Gulim"/>
              </a:rPr>
              <a:t>전처리를</a:t>
            </a:r>
            <a:r>
              <a:rPr lang="ko-KR" altLang="en-US" sz="1400" spc="-135" dirty="0">
                <a:latin typeface="Gulim"/>
                <a:cs typeface="Gulim"/>
              </a:rPr>
              <a:t> 거치면 </a:t>
            </a:r>
            <a:r>
              <a:rPr lang="ko-KR" altLang="en-US" sz="1400" spc="-135" dirty="0" err="1">
                <a:latin typeface="Gulim"/>
                <a:cs typeface="Gulim"/>
              </a:rPr>
              <a:t>서포트</a:t>
            </a:r>
            <a:r>
              <a:rPr lang="ko-KR" altLang="en-US" sz="1400" spc="-135" dirty="0">
                <a:latin typeface="Gulim"/>
                <a:cs typeface="Gulim"/>
              </a:rPr>
              <a:t> 벡터 머신</a:t>
            </a:r>
            <a:r>
              <a:rPr lang="en-US" altLang="ko-KR" sz="1400" spc="-135" dirty="0">
                <a:latin typeface="Gulim"/>
                <a:cs typeface="Gulim"/>
              </a:rPr>
              <a:t>(Support Vector Machine)</a:t>
            </a:r>
            <a:r>
              <a:rPr lang="ko-KR" altLang="en-US" sz="1400" spc="-135" dirty="0">
                <a:latin typeface="Gulim"/>
                <a:cs typeface="Gulim"/>
              </a:rPr>
              <a:t>과도 경쟁할 만큼 우수한 분류 성능을 </a:t>
            </a:r>
            <a:r>
              <a:rPr lang="ko-KR" altLang="en-US" sz="1400" spc="-135" dirty="0" smtClean="0">
                <a:latin typeface="Gulim"/>
                <a:cs typeface="Gulim"/>
              </a:rPr>
              <a:t>보여줌</a:t>
            </a:r>
            <a:endParaRPr lang="en-US" altLang="ko-KR" sz="1400" spc="-135" dirty="0">
              <a:latin typeface="Gulim"/>
              <a:cs typeface="Gulim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685800" y="1752600"/>
            <a:ext cx="22398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/>
            <a:r>
              <a:rPr lang="ko-KR" altLang="en-US" sz="1600" b="1" spc="-180" dirty="0" err="1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베이즈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 </a:t>
            </a:r>
            <a:r>
              <a:rPr lang="ko-KR" altLang="en-US" sz="1600" b="1" spc="-180" dirty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 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정리</a:t>
            </a:r>
            <a:endParaRPr lang="en-US" altLang="ko-KR" sz="1600" b="1" spc="-180" dirty="0" smtClean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81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08043146"/>
              </p:ext>
            </p:extLst>
          </p:nvPr>
        </p:nvGraphicFramePr>
        <p:xfrm>
          <a:off x="479425" y="303037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object 3"/>
          <p:cNvSpPr txBox="1">
            <a:spLocks/>
          </p:cNvSpPr>
          <p:nvPr/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en-US" altLang="ko-KR" kern="0" spc="50" dirty="0" smtClean="0">
                <a:latin typeface="Arial"/>
                <a:cs typeface="Arial"/>
              </a:rPr>
              <a:t>4.4 </a:t>
            </a:r>
            <a:r>
              <a:rPr lang="ko-KR" altLang="en-US" kern="0" spc="50" dirty="0" smtClean="0">
                <a:latin typeface="Arial"/>
                <a:cs typeface="Arial"/>
              </a:rPr>
              <a:t>모형 기반 감성 분석</a:t>
            </a:r>
            <a:endParaRPr lang="ko-KR" altLang="en-US" kern="0" spc="-215" dirty="0"/>
          </a:p>
        </p:txBody>
      </p:sp>
      <p:sp>
        <p:nvSpPr>
          <p:cNvPr id="21" name="object 6"/>
          <p:cNvSpPr txBox="1"/>
          <p:nvPr/>
        </p:nvSpPr>
        <p:spPr>
          <a:xfrm>
            <a:off x="503326" y="1209166"/>
            <a:ext cx="46782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>
              <a:lnSpc>
                <a:spcPct val="100000"/>
              </a:lnSpc>
            </a:pP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베르누이 </a:t>
            </a:r>
            <a:r>
              <a:rPr lang="ko-KR" altLang="en-US" sz="1600" b="1" spc="-180" dirty="0" err="1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나이브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  </a:t>
            </a:r>
            <a:r>
              <a:rPr lang="ko-KR" altLang="en-US" sz="1600" b="1" spc="-180" dirty="0" err="1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베이즈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 모델링</a:t>
            </a:r>
            <a:endParaRPr lang="en-US" altLang="ko-KR" sz="1600" b="1" spc="-180" dirty="0" smtClean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533400" y="1694877"/>
            <a:ext cx="8723999" cy="1131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</a:t>
            </a:r>
            <a:r>
              <a:rPr lang="ko-KR" altLang="en-US" sz="1400" spc="-135" dirty="0">
                <a:latin typeface="Gulim"/>
                <a:cs typeface="Gulim"/>
              </a:rPr>
              <a:t>	</a:t>
            </a:r>
            <a:r>
              <a:rPr lang="en-US" altLang="ko-KR" sz="1400" spc="-135" dirty="0" smtClean="0">
                <a:latin typeface="Gulim"/>
                <a:cs typeface="Gulim"/>
              </a:rPr>
              <a:t>Data : </a:t>
            </a:r>
            <a:r>
              <a:rPr lang="ko-KR" altLang="en-US" sz="1400" spc="-135" dirty="0" smtClean="0">
                <a:latin typeface="Gulim"/>
                <a:cs typeface="Gulim"/>
              </a:rPr>
              <a:t>희소행렬의 형태로 변환된 </a:t>
            </a:r>
            <a:r>
              <a:rPr lang="en-US" altLang="ko-KR" sz="1400" spc="-135" dirty="0" smtClean="0">
                <a:latin typeface="Gulim"/>
                <a:cs typeface="Gulim"/>
              </a:rPr>
              <a:t>Train Set </a:t>
            </a: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여러 단어로 만든 </a:t>
            </a:r>
            <a:r>
              <a:rPr lang="en-US" altLang="ko-KR" sz="1400" spc="-135" dirty="0" smtClean="0">
                <a:latin typeface="Gulim"/>
                <a:cs typeface="Gulim"/>
              </a:rPr>
              <a:t>BOW </a:t>
            </a:r>
            <a:r>
              <a:rPr lang="ko-KR" altLang="en-US" sz="1400" spc="-135" dirty="0" smtClean="0">
                <a:latin typeface="Gulim"/>
                <a:cs typeface="Gulim"/>
              </a:rPr>
              <a:t>과 단어 별 최소 빈도들의 조합을 고려하여 각각의 경우에 대해 베르누이 </a:t>
            </a:r>
            <a:r>
              <a:rPr lang="ko-KR" altLang="en-US" sz="1400" spc="-135" dirty="0" err="1" smtClean="0">
                <a:latin typeface="Gulim"/>
                <a:cs typeface="Gulim"/>
              </a:rPr>
              <a:t>나이브</a:t>
            </a:r>
            <a:r>
              <a:rPr lang="ko-KR" altLang="en-US" sz="1400" spc="-135" dirty="0" smtClean="0">
                <a:latin typeface="Gulim"/>
                <a:cs typeface="Gulim"/>
              </a:rPr>
              <a:t> </a:t>
            </a:r>
            <a:r>
              <a:rPr lang="ko-KR" altLang="en-US" sz="1400" spc="-135" dirty="0" err="1" smtClean="0">
                <a:latin typeface="Gulim"/>
                <a:cs typeface="Gulim"/>
              </a:rPr>
              <a:t>베이즈</a:t>
            </a:r>
            <a:r>
              <a:rPr lang="ko-KR" altLang="en-US" sz="1400" spc="-135" dirty="0" smtClean="0">
                <a:latin typeface="Gulim"/>
                <a:cs typeface="Gulim"/>
              </a:rPr>
              <a:t> 모형 적합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각각의 모형의 대해 </a:t>
            </a:r>
            <a:r>
              <a:rPr lang="en-US" altLang="ko-KR" sz="1400" spc="-135" dirty="0" smtClean="0">
                <a:latin typeface="Gulim"/>
                <a:cs typeface="Gulim"/>
              </a:rPr>
              <a:t>Grid Search</a:t>
            </a:r>
            <a:r>
              <a:rPr lang="ko-KR" altLang="en-US" sz="1400" spc="-135" dirty="0" smtClean="0">
                <a:latin typeface="Gulim"/>
                <a:cs typeface="Gulim"/>
              </a:rPr>
              <a:t>를 이용해 최적 매개변수와 정확도 측정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정확도 측정은 </a:t>
            </a:r>
            <a:r>
              <a:rPr lang="en-US" altLang="ko-KR" sz="1400" spc="-135" dirty="0" smtClean="0">
                <a:latin typeface="Gulim"/>
                <a:cs typeface="Gulim"/>
              </a:rPr>
              <a:t>10-Fold Cross Validation </a:t>
            </a:r>
            <a:r>
              <a:rPr lang="ko-KR" altLang="en-US" sz="1400" spc="-135" dirty="0" smtClean="0">
                <a:latin typeface="Gulim"/>
                <a:cs typeface="Gulim"/>
              </a:rPr>
              <a:t>이용  </a:t>
            </a:r>
            <a:endParaRPr lang="en-US" altLang="ko-KR" sz="1400" spc="-135" dirty="0">
              <a:latin typeface="Gulim"/>
              <a:cs typeface="Guli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4663" y="5773579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ngram_range</a:t>
            </a:r>
            <a:r>
              <a:rPr lang="en-US" altLang="ko-KR" sz="1000" dirty="0" smtClean="0"/>
              <a:t>/ </a:t>
            </a:r>
            <a:r>
              <a:rPr lang="en-US" altLang="ko-KR" sz="1000" dirty="0" err="1" smtClean="0"/>
              <a:t>min_df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조합 별 모형 정확도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6781800" y="3524071"/>
            <a:ext cx="2362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ngram_range</a:t>
            </a:r>
            <a:r>
              <a:rPr lang="en-US" altLang="ko-KR" sz="16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 = </a:t>
            </a:r>
            <a:r>
              <a:rPr lang="en-US" altLang="ko-KR" sz="1600" dirty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(</a:t>
            </a:r>
            <a:r>
              <a:rPr lang="en-US" altLang="ko-KR" sz="16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1,4) 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min_df</a:t>
            </a:r>
            <a:r>
              <a:rPr lang="en-US" altLang="ko-KR" sz="16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 </a:t>
            </a:r>
            <a:r>
              <a:rPr lang="en-US" altLang="ko-KR" sz="1600" dirty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= 3 </a:t>
            </a:r>
            <a:r>
              <a:rPr lang="en-US" altLang="ko-KR" sz="16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Alpha = 0.13</a:t>
            </a:r>
            <a:endParaRPr lang="ko-KR" altLang="en-US" sz="1600" dirty="0">
              <a:solidFill>
                <a:srgbClr val="205868"/>
              </a:solidFill>
              <a:latin typeface="나눔바른고딕 UltraLight" pitchFamily="50" charset="-127"/>
              <a:ea typeface="나눔바른고딕 UltraLight" pitchFamily="50" charset="-127"/>
              <a:cs typeface="Gulim"/>
            </a:endParaRPr>
          </a:p>
        </p:txBody>
      </p:sp>
      <p:sp>
        <p:nvSpPr>
          <p:cNvPr id="15" name="object 4"/>
          <p:cNvSpPr/>
          <p:nvPr/>
        </p:nvSpPr>
        <p:spPr>
          <a:xfrm>
            <a:off x="5257800" y="3886200"/>
            <a:ext cx="1344295" cy="353757"/>
          </a:xfrm>
          <a:custGeom>
            <a:avLst/>
            <a:gdLst/>
            <a:ahLst/>
            <a:cxnLst/>
            <a:rect l="l" t="t" r="r" b="b"/>
            <a:pathLst>
              <a:path w="1344295" h="792480">
                <a:moveTo>
                  <a:pt x="947928" y="0"/>
                </a:moveTo>
                <a:lnTo>
                  <a:pt x="947928" y="197993"/>
                </a:lnTo>
                <a:lnTo>
                  <a:pt x="0" y="197993"/>
                </a:lnTo>
                <a:lnTo>
                  <a:pt x="0" y="594106"/>
                </a:lnTo>
                <a:lnTo>
                  <a:pt x="947928" y="594106"/>
                </a:lnTo>
                <a:lnTo>
                  <a:pt x="947928" y="792099"/>
                </a:lnTo>
                <a:lnTo>
                  <a:pt x="1344041" y="396113"/>
                </a:lnTo>
                <a:lnTo>
                  <a:pt x="947928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033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6" name="object 6"/>
          <p:cNvSpPr txBox="1"/>
          <p:nvPr/>
        </p:nvSpPr>
        <p:spPr>
          <a:xfrm>
            <a:off x="609600" y="1743592"/>
            <a:ext cx="42210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>
              <a:lnSpc>
                <a:spcPct val="100000"/>
              </a:lnSpc>
            </a:pPr>
            <a:r>
              <a:rPr lang="ko-KR" altLang="en-US" sz="1600" b="1" spc="-180" dirty="0" err="1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로지스틱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 회귀분석의 개요</a:t>
            </a:r>
            <a:endParaRPr lang="en-US" altLang="ko-KR" sz="1600" b="1" spc="-180" dirty="0" smtClean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9" name="object 3"/>
          <p:cNvSpPr txBox="1">
            <a:spLocks/>
          </p:cNvSpPr>
          <p:nvPr/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en-US" altLang="ko-KR" kern="0" spc="50" dirty="0" smtClean="0">
                <a:latin typeface="Arial"/>
                <a:cs typeface="Arial"/>
              </a:rPr>
              <a:t>4.4 </a:t>
            </a:r>
            <a:r>
              <a:rPr lang="ko-KR" altLang="en-US" kern="0" spc="50" dirty="0" smtClean="0">
                <a:latin typeface="Arial"/>
                <a:cs typeface="Arial"/>
              </a:rPr>
              <a:t>모형 기반 감성 분석</a:t>
            </a:r>
            <a:endParaRPr lang="ko-KR" altLang="en-US" kern="0" spc="-215" dirty="0"/>
          </a:p>
        </p:txBody>
      </p:sp>
      <p:sp>
        <p:nvSpPr>
          <p:cNvPr id="11" name="TextBox 10"/>
          <p:cNvSpPr txBox="1"/>
          <p:nvPr/>
        </p:nvSpPr>
        <p:spPr>
          <a:xfrm>
            <a:off x="697179" y="2057608"/>
            <a:ext cx="9056421" cy="19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</a:pPr>
            <a:r>
              <a:rPr lang="ko-KR" altLang="en-US" sz="1400" spc="-135" dirty="0" smtClean="0">
                <a:latin typeface="Gulim"/>
                <a:cs typeface="Gulim"/>
              </a:rPr>
              <a:t>•     </a:t>
            </a:r>
            <a:r>
              <a:rPr lang="ko-KR" altLang="en-US" sz="1400" spc="-135" dirty="0" err="1" smtClean="0">
                <a:latin typeface="Gulim"/>
                <a:cs typeface="Gulim"/>
              </a:rPr>
              <a:t>로지스틱</a:t>
            </a:r>
            <a:r>
              <a:rPr lang="ko-KR" altLang="en-US" sz="1400" spc="-135" dirty="0" smtClean="0">
                <a:latin typeface="Gulim"/>
                <a:cs typeface="Gulim"/>
              </a:rPr>
              <a:t> </a:t>
            </a:r>
            <a:r>
              <a:rPr lang="ko-KR" altLang="en-US" sz="1400" spc="-135" dirty="0">
                <a:latin typeface="Gulim"/>
                <a:cs typeface="Gulim"/>
              </a:rPr>
              <a:t>회귀분석이란 분석하고자 하는 대상들이 두 집단 혹은 그 이상의 집단으로 나누어진 경우에 개별 관측치들이 어느 집단에 </a:t>
            </a:r>
            <a:r>
              <a:rPr lang="ko-KR" altLang="en-US" sz="1400" spc="-135" dirty="0" smtClean="0">
                <a:latin typeface="Gulim"/>
                <a:cs typeface="Gulim"/>
              </a:rPr>
              <a:t>분류될 </a:t>
            </a:r>
            <a:r>
              <a:rPr lang="ko-KR" altLang="en-US" sz="1400" spc="-135" dirty="0">
                <a:latin typeface="Gulim"/>
                <a:cs typeface="Gulim"/>
              </a:rPr>
              <a:t>수 있는가를 분석하고 이를 예측하는 모형을 개발하는데 사용되는 </a:t>
            </a:r>
            <a:r>
              <a:rPr lang="ko-KR" altLang="en-US" sz="1400" spc="-135" dirty="0" smtClean="0">
                <a:latin typeface="Gulim"/>
                <a:cs typeface="Gulim"/>
              </a:rPr>
              <a:t>통계기법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lvl="1" indent="-457200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</a:pPr>
            <a:r>
              <a:rPr lang="ko-KR" altLang="en-US" sz="1400" spc="-135" dirty="0" smtClean="0">
                <a:latin typeface="Gulim"/>
                <a:cs typeface="Gulim"/>
              </a:rPr>
              <a:t>•     독립 </a:t>
            </a:r>
            <a:r>
              <a:rPr lang="ko-KR" altLang="en-US" sz="1400" spc="-135" dirty="0">
                <a:latin typeface="Gulim"/>
                <a:cs typeface="Gulim"/>
              </a:rPr>
              <a:t>변수의 선형 결합으로 종속변수를 설명한다는 관점에서 선형회귀 분석과 유사</a:t>
            </a:r>
            <a:endParaRPr lang="en-US" altLang="ko-KR" sz="1400" spc="-135" dirty="0" err="1">
              <a:latin typeface="Gulim"/>
              <a:cs typeface="Gulim"/>
            </a:endParaRPr>
          </a:p>
          <a:p>
            <a:pPr marL="457200" indent="-457200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</a:pPr>
            <a:r>
              <a:rPr lang="ko-KR" altLang="en-US" sz="1400" spc="-135" dirty="0" smtClean="0">
                <a:latin typeface="Gulim"/>
                <a:cs typeface="Gulim"/>
              </a:rPr>
              <a:t>•     </a:t>
            </a:r>
            <a:r>
              <a:rPr lang="ko-KR" altLang="en-US" sz="1400" spc="-135" dirty="0" err="1" smtClean="0">
                <a:latin typeface="Gulim"/>
                <a:cs typeface="Gulim"/>
              </a:rPr>
              <a:t>로지스틱</a:t>
            </a:r>
            <a:r>
              <a:rPr lang="ko-KR" altLang="en-US" sz="1400" spc="-135" dirty="0" smtClean="0">
                <a:latin typeface="Gulim"/>
                <a:cs typeface="Gulim"/>
              </a:rPr>
              <a:t> </a:t>
            </a:r>
            <a:r>
              <a:rPr lang="ko-KR" altLang="en-US" sz="1400" spc="-135" dirty="0">
                <a:latin typeface="Gulim"/>
                <a:cs typeface="Gulim"/>
              </a:rPr>
              <a:t>회귀분석은 일반 선형 회귀 방정식과 달리 종속변수가 범주형 데이터를 대상으로 하며 입력 데이터가 주어졌을 때</a:t>
            </a:r>
            <a:r>
              <a:rPr lang="en-US" altLang="ko-KR" sz="1400" spc="-135" dirty="0" err="1">
                <a:latin typeface="Gulim"/>
                <a:cs typeface="Gulim"/>
              </a:rPr>
              <a:t>, </a:t>
            </a:r>
            <a:r>
              <a:rPr lang="ko-KR" altLang="en-US" sz="1400" spc="-135" dirty="0" err="1">
                <a:latin typeface="Gulim"/>
                <a:cs typeface="Gulim"/>
              </a:rPr>
              <a:t>해당 데이터의 결과가 특정 분류로 나눠지기 때문에 일종의 </a:t>
            </a:r>
            <a:r>
              <a:rPr lang="ko-KR" altLang="en-US" sz="1400" spc="-135" dirty="0">
                <a:latin typeface="Gulim"/>
                <a:cs typeface="Gulim"/>
              </a:rPr>
              <a:t>분류</a:t>
            </a:r>
            <a:r>
              <a:rPr lang="en-US" altLang="ko-KR" sz="1400" spc="-135" dirty="0">
                <a:latin typeface="Gulim"/>
                <a:cs typeface="Gulim"/>
              </a:rPr>
              <a:t>(Classification) </a:t>
            </a:r>
            <a:r>
              <a:rPr lang="ko-KR" altLang="en-US" sz="1400" spc="-135" dirty="0">
                <a:latin typeface="Gulim"/>
                <a:cs typeface="Gulim"/>
              </a:rPr>
              <a:t>기법</a:t>
            </a:r>
            <a:endParaRPr lang="en-US" altLang="ko-KR" sz="1400" spc="-135" dirty="0">
              <a:latin typeface="Gulim"/>
              <a:cs typeface="Gulim"/>
            </a:endParaRPr>
          </a:p>
          <a:p>
            <a:pPr marL="457200" indent="-457200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400" spc="-135" dirty="0">
              <a:latin typeface="Gulim"/>
              <a:cs typeface="Gulim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503326" y="3962400"/>
            <a:ext cx="46782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>
              <a:lnSpc>
                <a:spcPct val="100000"/>
              </a:lnSpc>
            </a:pPr>
            <a:r>
              <a:rPr lang="ko-KR" altLang="en-US" sz="1600" b="1" spc="-180" dirty="0" err="1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로지스틱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 </a:t>
            </a:r>
            <a:r>
              <a:rPr lang="ko-KR" altLang="en-US" sz="1600" b="1" spc="-180" dirty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회귀분석 </a:t>
            </a:r>
            <a:r>
              <a:rPr lang="en-US" altLang="ko-KR" sz="1600" b="1" spc="-180" dirty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 </a:t>
            </a:r>
            <a:r>
              <a:rPr lang="ko-KR" altLang="en-US" sz="1600" b="1" spc="-180" dirty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과정</a:t>
            </a:r>
            <a:endParaRPr lang="en-US" altLang="ko-KR" sz="1600" b="1" spc="-180" dirty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4218655"/>
            <a:ext cx="9220200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</a:pPr>
            <a:r>
              <a:rPr lang="ko-KR" altLang="en-US" sz="1400" spc="-135" dirty="0" smtClean="0">
                <a:latin typeface="Gulim"/>
                <a:cs typeface="Gulim"/>
              </a:rPr>
              <a:t>•    </a:t>
            </a:r>
            <a:r>
              <a:rPr lang="en-US" altLang="ko-KR" sz="1400" spc="-135" dirty="0" smtClean="0">
                <a:latin typeface="Gulim"/>
                <a:cs typeface="Gulim"/>
              </a:rPr>
              <a:t>1</a:t>
            </a:r>
            <a:r>
              <a:rPr lang="ko-KR" altLang="en-US" sz="1400" spc="-135" dirty="0">
                <a:latin typeface="Gulim"/>
                <a:cs typeface="Gulim"/>
              </a:rPr>
              <a:t>단계</a:t>
            </a:r>
            <a:r>
              <a:rPr lang="en-US" altLang="ko-KR" sz="1400" spc="-135" dirty="0">
                <a:latin typeface="Gulim"/>
                <a:cs typeface="Gulim"/>
              </a:rPr>
              <a:t>: </a:t>
            </a:r>
            <a:r>
              <a:rPr lang="ko-KR" altLang="en-US" sz="1400" spc="-135" dirty="0">
                <a:latin typeface="Gulim"/>
                <a:cs typeface="Gulim"/>
              </a:rPr>
              <a:t>각 집단에 속하는 확률의 추정치를 예측</a:t>
            </a:r>
            <a:r>
              <a:rPr lang="en-US" altLang="ko-KR" sz="1400" spc="-135" dirty="0">
                <a:latin typeface="Gulim"/>
                <a:cs typeface="Gulim"/>
              </a:rPr>
              <a:t>. </a:t>
            </a:r>
            <a:r>
              <a:rPr lang="ko-KR" altLang="en-US" sz="1400" spc="-135" dirty="0" err="1">
                <a:latin typeface="Gulim"/>
                <a:cs typeface="Gulim"/>
              </a:rPr>
              <a:t>이진분류의</a:t>
            </a:r>
            <a:r>
              <a:rPr lang="ko-KR" altLang="en-US" sz="1400" spc="-135" dirty="0">
                <a:latin typeface="Gulim"/>
                <a:cs typeface="Gulim"/>
              </a:rPr>
              <a:t> 경우 집단 </a:t>
            </a:r>
            <a:r>
              <a:rPr lang="en-US" altLang="ko-KR" sz="1400" spc="-135" dirty="0">
                <a:latin typeface="Gulim"/>
                <a:cs typeface="Gulim"/>
              </a:rPr>
              <a:t>1</a:t>
            </a:r>
            <a:r>
              <a:rPr lang="ko-KR" altLang="en-US" sz="1400" spc="-135" dirty="0">
                <a:latin typeface="Gulim"/>
                <a:cs typeface="Gulim"/>
              </a:rPr>
              <a:t>에 속하는 확률 </a:t>
            </a:r>
            <a:r>
              <a:rPr lang="en-US" altLang="ko-KR" sz="1400" spc="-135" dirty="0">
                <a:latin typeface="Gulim"/>
                <a:cs typeface="Gulim"/>
              </a:rPr>
              <a:t>P(Y=1)</a:t>
            </a:r>
            <a:r>
              <a:rPr lang="ko-KR" altLang="en-US" sz="1400" spc="-135" dirty="0">
                <a:latin typeface="Gulim"/>
                <a:cs typeface="Gulim"/>
              </a:rPr>
              <a:t>의 추정치로 </a:t>
            </a:r>
            <a:r>
              <a:rPr lang="ko-KR" altLang="en-US" sz="1400" spc="-135" dirty="0" smtClean="0">
                <a:latin typeface="Gulim"/>
                <a:cs typeface="Gulim"/>
              </a:rPr>
              <a:t>얻음</a:t>
            </a:r>
            <a:endParaRPr lang="en-US" altLang="ko-KR" sz="1400" spc="-135" dirty="0">
              <a:latin typeface="Gulim"/>
              <a:cs typeface="Gulim"/>
            </a:endParaRPr>
          </a:p>
          <a:p>
            <a:pPr lvl="1" indent="-457200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</a:pPr>
            <a:r>
              <a:rPr lang="ko-KR" altLang="en-US" sz="1400" spc="-135" dirty="0" smtClean="0">
                <a:latin typeface="Gulim"/>
                <a:cs typeface="Gulim"/>
              </a:rPr>
              <a:t>•     </a:t>
            </a:r>
            <a:r>
              <a:rPr lang="en-US" altLang="ko-KR" sz="1400" spc="-135" dirty="0" smtClean="0">
                <a:latin typeface="Gulim"/>
                <a:cs typeface="Gulim"/>
              </a:rPr>
              <a:t>2</a:t>
            </a:r>
            <a:r>
              <a:rPr lang="ko-KR" altLang="en-US" sz="1400" spc="-135" dirty="0">
                <a:latin typeface="Gulim"/>
                <a:cs typeface="Gulim"/>
              </a:rPr>
              <a:t>단계</a:t>
            </a:r>
            <a:r>
              <a:rPr lang="en-US" altLang="ko-KR" sz="1400" spc="-135" dirty="0">
                <a:latin typeface="Gulim"/>
                <a:cs typeface="Gulim"/>
              </a:rPr>
              <a:t>: </a:t>
            </a:r>
            <a:r>
              <a:rPr lang="ko-KR" altLang="en-US" sz="1400" spc="-135" dirty="0" err="1">
                <a:latin typeface="Gulim"/>
                <a:cs typeface="Gulim"/>
              </a:rPr>
              <a:t>추정확률</a:t>
            </a:r>
            <a:r>
              <a:rPr lang="ko-KR" altLang="en-US" sz="1400" spc="-135" dirty="0">
                <a:latin typeface="Gulim"/>
                <a:cs typeface="Gulim"/>
              </a:rPr>
              <a:t> </a:t>
            </a:r>
            <a:r>
              <a:rPr lang="en-US" altLang="ko-KR" sz="1400" spc="-135" dirty="0">
                <a:latin typeface="Gulim"/>
                <a:cs typeface="Gulim"/>
                <a:sym typeface="Wingdings" panose="05000000000000000000" pitchFamily="2" charset="2"/>
              </a:rPr>
              <a:t> </a:t>
            </a:r>
            <a:r>
              <a:rPr lang="ko-KR" altLang="en-US" sz="1400" spc="-135" dirty="0" err="1">
                <a:latin typeface="Gulim"/>
                <a:cs typeface="Gulim"/>
                <a:sym typeface="Wingdings" panose="05000000000000000000" pitchFamily="2" charset="2"/>
              </a:rPr>
              <a:t>분류기준값</a:t>
            </a:r>
            <a:r>
              <a:rPr lang="en-US" altLang="ko-KR" sz="1400" spc="-135" dirty="0">
                <a:latin typeface="Gulim"/>
                <a:cs typeface="Gulim"/>
                <a:sym typeface="Wingdings" panose="05000000000000000000" pitchFamily="2" charset="2"/>
              </a:rPr>
              <a:t>(cut-off) </a:t>
            </a:r>
            <a:r>
              <a:rPr lang="ko-KR" altLang="en-US" sz="1400" spc="-135" dirty="0">
                <a:latin typeface="Gulim"/>
                <a:cs typeface="Gulim"/>
                <a:sym typeface="Wingdings" panose="05000000000000000000" pitchFamily="2" charset="2"/>
              </a:rPr>
              <a:t>적용 </a:t>
            </a:r>
            <a:r>
              <a:rPr lang="en-US" altLang="ko-KR" sz="1400" spc="-135" dirty="0">
                <a:latin typeface="Gulim"/>
                <a:cs typeface="Gulim"/>
                <a:sym typeface="Wingdings" panose="05000000000000000000" pitchFamily="2" charset="2"/>
              </a:rPr>
              <a:t> </a:t>
            </a:r>
            <a:r>
              <a:rPr lang="ko-KR" altLang="en-US" sz="1400" spc="-135" dirty="0" err="1">
                <a:latin typeface="Gulim"/>
                <a:cs typeface="Gulim"/>
                <a:sym typeface="Wingdings" panose="05000000000000000000" pitchFamily="2" charset="2"/>
              </a:rPr>
              <a:t>특정범주로</a:t>
            </a:r>
            <a:r>
              <a:rPr lang="ko-KR" altLang="en-US" sz="1400" spc="-135" dirty="0">
                <a:latin typeface="Gulim"/>
                <a:cs typeface="Gulim"/>
                <a:sym typeface="Wingdings" panose="05000000000000000000" pitchFamily="2" charset="2"/>
              </a:rPr>
              <a:t> 분류</a:t>
            </a:r>
            <a:endParaRPr lang="en-US" altLang="ko-KR" sz="1400" spc="-135" dirty="0">
              <a:latin typeface="Gulim"/>
              <a:cs typeface="Gulim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defRPr/>
            </a:pPr>
            <a:r>
              <a:rPr lang="ko-KR" altLang="en-US" sz="1400" spc="-135" dirty="0" smtClean="0">
                <a:latin typeface="Gulim"/>
                <a:cs typeface="Gulim"/>
                <a:sym typeface="Wingdings" panose="05000000000000000000" pitchFamily="2" charset="2"/>
              </a:rPr>
              <a:t>       예</a:t>
            </a:r>
            <a:r>
              <a:rPr lang="en-US" altLang="ko-KR" sz="1400" spc="-135" dirty="0">
                <a:latin typeface="Gulim"/>
                <a:cs typeface="Gulim"/>
                <a:sym typeface="Wingdings" panose="05000000000000000000" pitchFamily="2" charset="2"/>
              </a:rPr>
              <a:t>) P(Y=1) ≥ 0.5  </a:t>
            </a:r>
            <a:r>
              <a:rPr lang="ko-KR" altLang="en-US" sz="1400" spc="-135" dirty="0">
                <a:latin typeface="Gulim"/>
                <a:cs typeface="Gulim"/>
                <a:sym typeface="Wingdings" panose="05000000000000000000" pitchFamily="2" charset="2"/>
              </a:rPr>
              <a:t>집단 </a:t>
            </a:r>
            <a:r>
              <a:rPr lang="en-US" altLang="ko-KR" sz="1400" spc="-135" dirty="0">
                <a:latin typeface="Gulim"/>
                <a:cs typeface="Gulim"/>
                <a:sym typeface="Wingdings" panose="05000000000000000000" pitchFamily="2" charset="2"/>
              </a:rPr>
              <a:t>1</a:t>
            </a:r>
            <a:r>
              <a:rPr lang="ko-KR" altLang="en-US" sz="1400" spc="-135" dirty="0">
                <a:latin typeface="Gulim"/>
                <a:cs typeface="Gulim"/>
                <a:sym typeface="Wingdings" panose="05000000000000000000" pitchFamily="2" charset="2"/>
              </a:rPr>
              <a:t>로 분류</a:t>
            </a:r>
            <a:endParaRPr lang="en-US" altLang="ko-KR" sz="1400" spc="-135" dirty="0">
              <a:latin typeface="Gulim"/>
              <a:cs typeface="Gulim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defRPr/>
            </a:pPr>
            <a:r>
              <a:rPr lang="en-US" altLang="ko-KR" sz="1400" spc="-135" dirty="0">
                <a:latin typeface="Gulim"/>
                <a:cs typeface="Gulim"/>
                <a:sym typeface="Wingdings" panose="05000000000000000000" pitchFamily="2" charset="2"/>
              </a:rPr>
              <a:t>   </a:t>
            </a:r>
            <a:r>
              <a:rPr lang="en-US" altLang="ko-KR" sz="1400" spc="-135" dirty="0" smtClean="0">
                <a:latin typeface="Gulim"/>
                <a:cs typeface="Gulim"/>
                <a:sym typeface="Wingdings" panose="05000000000000000000" pitchFamily="2" charset="2"/>
              </a:rPr>
              <a:t>    </a:t>
            </a:r>
            <a:r>
              <a:rPr lang="en-US" altLang="ko-KR" sz="1400" spc="-135" dirty="0">
                <a:latin typeface="Gulim"/>
                <a:cs typeface="Gulim"/>
                <a:sym typeface="Wingdings" panose="05000000000000000000" pitchFamily="2" charset="2"/>
              </a:rPr>
              <a:t>P(Y=1) &lt; 0.5  </a:t>
            </a:r>
            <a:r>
              <a:rPr lang="ko-KR" altLang="en-US" sz="1400" spc="-135" dirty="0">
                <a:latin typeface="Gulim"/>
                <a:cs typeface="Gulim"/>
                <a:sym typeface="Wingdings" panose="05000000000000000000" pitchFamily="2" charset="2"/>
              </a:rPr>
              <a:t>집단 </a:t>
            </a:r>
            <a:r>
              <a:rPr lang="en-US" altLang="ko-KR" sz="1400" spc="-135" dirty="0">
                <a:latin typeface="Gulim"/>
                <a:cs typeface="Gulim"/>
                <a:sym typeface="Wingdings" panose="05000000000000000000" pitchFamily="2" charset="2"/>
              </a:rPr>
              <a:t>0</a:t>
            </a:r>
            <a:r>
              <a:rPr lang="ko-KR" altLang="en-US" sz="1400" spc="-135" dirty="0">
                <a:latin typeface="Gulim"/>
                <a:cs typeface="Gulim"/>
                <a:sym typeface="Wingdings" panose="05000000000000000000" pitchFamily="2" charset="2"/>
              </a:rPr>
              <a:t>으로 분류</a:t>
            </a:r>
            <a:r>
              <a:rPr lang="en-US" altLang="ko-KR" sz="1400" spc="-135" dirty="0">
                <a:latin typeface="Gulim"/>
                <a:cs typeface="Gulim"/>
                <a:sym typeface="Wingdings" panose="05000000000000000000" pitchFamily="2" charset="2"/>
              </a:rPr>
              <a:t>   </a:t>
            </a:r>
          </a:p>
        </p:txBody>
      </p:sp>
      <p:pic>
        <p:nvPicPr>
          <p:cNvPr id="13" name="Picture 2" descr="https://cdn-images-1.medium.com/max/1200/1*P3Nfl6JudlRPPcdkhp_a-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591050"/>
            <a:ext cx="2914650" cy="1962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98445" y="1143000"/>
            <a:ext cx="3791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Logistic Regression</a:t>
            </a:r>
            <a:endParaRPr lang="ko-KR" altLang="en-US" sz="3200" b="1" dirty="0" smtClean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496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 r="9707"/>
          <a:stretch>
            <a:fillRect/>
          </a:stretch>
        </p:blipFill>
        <p:spPr bwMode="auto">
          <a:xfrm rot="21425622">
            <a:off x="2874" y="1001247"/>
            <a:ext cx="6514784" cy="328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47" name="Holder 7"/>
          <p:cNvSpPr txBox="1">
            <a:spLocks/>
          </p:cNvSpPr>
          <p:nvPr/>
        </p:nvSpPr>
        <p:spPr>
          <a:xfrm>
            <a:off x="9370314" y="6656985"/>
            <a:ext cx="167004" cy="12763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524000" y="5645158"/>
            <a:ext cx="7086600" cy="1000350"/>
            <a:chOff x="1143000" y="5638800"/>
            <a:chExt cx="6248400" cy="1000350"/>
          </a:xfrm>
        </p:grpSpPr>
        <p:grpSp>
          <p:nvGrpSpPr>
            <p:cNvPr id="32" name="그룹 31"/>
            <p:cNvGrpSpPr/>
            <p:nvPr/>
          </p:nvGrpSpPr>
          <p:grpSpPr>
            <a:xfrm>
              <a:off x="1143000" y="5715000"/>
              <a:ext cx="6248400" cy="924150"/>
              <a:chOff x="1600200" y="5638800"/>
              <a:chExt cx="6248400" cy="924150"/>
            </a:xfrm>
          </p:grpSpPr>
          <p:sp>
            <p:nvSpPr>
              <p:cNvPr id="37" name="object 4"/>
              <p:cNvSpPr txBox="1"/>
              <p:nvPr/>
            </p:nvSpPr>
            <p:spPr>
              <a:xfrm>
                <a:off x="1828800" y="5791200"/>
                <a:ext cx="6019800" cy="77175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5080">
                  <a:lnSpc>
                    <a:spcPct val="130000"/>
                  </a:lnSpc>
                </a:pPr>
                <a:r>
                  <a:rPr lang="ko-KR" altLang="en-US" sz="2000" spc="-195" dirty="0" smtClean="0">
                    <a:solidFill>
                      <a:srgbClr val="205868"/>
                    </a:solidFill>
                    <a:latin typeface="Gulim"/>
                    <a:cs typeface="Gulim"/>
                  </a:rPr>
                  <a:t>비정형 데이터</a:t>
                </a:r>
                <a:r>
                  <a:rPr lang="en-US" altLang="ko-KR" sz="2000" spc="-195" dirty="0" smtClean="0">
                    <a:solidFill>
                      <a:srgbClr val="205868"/>
                    </a:solidFill>
                    <a:latin typeface="Gulim"/>
                    <a:cs typeface="Gulim"/>
                  </a:rPr>
                  <a:t> </a:t>
                </a:r>
                <a:r>
                  <a:rPr lang="ko-KR" altLang="en-US" sz="2000" spc="-195" dirty="0" smtClean="0">
                    <a:solidFill>
                      <a:srgbClr val="205868"/>
                    </a:solidFill>
                    <a:latin typeface="Gulim"/>
                    <a:cs typeface="Gulim"/>
                  </a:rPr>
                  <a:t>분석 </a:t>
                </a:r>
                <a:r>
                  <a:rPr lang="en-US" altLang="ko-KR" sz="2000" spc="-195" dirty="0" smtClean="0">
                    <a:solidFill>
                      <a:srgbClr val="205868"/>
                    </a:solidFill>
                    <a:latin typeface="Gulim"/>
                    <a:cs typeface="Gulim"/>
                  </a:rPr>
                  <a:t>, </a:t>
                </a:r>
                <a:r>
                  <a:rPr lang="ko-KR" altLang="en-US" sz="2000" spc="-195" dirty="0" smtClean="0">
                    <a:solidFill>
                      <a:srgbClr val="205868"/>
                    </a:solidFill>
                    <a:latin typeface="Gulim"/>
                    <a:cs typeface="Gulim"/>
                  </a:rPr>
                  <a:t>특히 </a:t>
                </a:r>
                <a:r>
                  <a:rPr lang="ko-KR" altLang="en-US" sz="2000" b="1" spc="-195" dirty="0" smtClean="0">
                    <a:solidFill>
                      <a:srgbClr val="205868"/>
                    </a:solidFill>
                    <a:latin typeface="+mj-ea"/>
                    <a:ea typeface="+mj-ea"/>
                    <a:cs typeface="Gulim"/>
                  </a:rPr>
                  <a:t>감성 분석 기법</a:t>
                </a:r>
                <a:r>
                  <a:rPr lang="ko-KR" altLang="en-US" sz="2000" spc="-195" dirty="0" smtClean="0">
                    <a:solidFill>
                      <a:srgbClr val="205868"/>
                    </a:solidFill>
                    <a:latin typeface="Gulim"/>
                    <a:cs typeface="Gulim"/>
                  </a:rPr>
                  <a:t>을 통해 유의미한 결과 도출</a:t>
                </a:r>
                <a:endParaRPr sz="2000">
                  <a:latin typeface="Gulim"/>
                  <a:cs typeface="Gulim"/>
                </a:endParaRPr>
              </a:p>
            </p:txBody>
          </p:sp>
          <p:sp>
            <p:nvSpPr>
              <p:cNvPr id="20" name="object 4"/>
              <p:cNvSpPr txBox="1"/>
              <p:nvPr/>
            </p:nvSpPr>
            <p:spPr>
              <a:xfrm>
                <a:off x="1600200" y="5638800"/>
                <a:ext cx="381000" cy="60324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5080">
                  <a:lnSpc>
                    <a:spcPct val="130000"/>
                  </a:lnSpc>
                </a:pPr>
                <a:r>
                  <a:rPr lang="en-US" altLang="ko-KR" sz="3200" b="1" spc="-195" dirty="0" smtClean="0">
                    <a:solidFill>
                      <a:srgbClr val="205868"/>
                    </a:solidFill>
                    <a:latin typeface="+mj-ea"/>
                    <a:ea typeface="+mj-ea"/>
                    <a:cs typeface="Gulim"/>
                  </a:rPr>
                  <a:t>“</a:t>
                </a:r>
                <a:endParaRPr sz="3200" b="1">
                  <a:latin typeface="+mj-ea"/>
                  <a:ea typeface="+mj-ea"/>
                  <a:cs typeface="Gulim"/>
                </a:endParaRPr>
              </a:p>
            </p:txBody>
          </p:sp>
        </p:grpSp>
        <p:sp>
          <p:nvSpPr>
            <p:cNvPr id="21" name="object 4"/>
            <p:cNvSpPr txBox="1"/>
            <p:nvPr/>
          </p:nvSpPr>
          <p:spPr>
            <a:xfrm>
              <a:off x="6858000" y="5638800"/>
              <a:ext cx="381000" cy="6032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ct val="130000"/>
                </a:lnSpc>
              </a:pPr>
              <a:r>
                <a:rPr lang="en-US" altLang="ko-KR" sz="3200" b="1" spc="-195" dirty="0" smtClean="0">
                  <a:solidFill>
                    <a:srgbClr val="205868"/>
                  </a:solidFill>
                  <a:latin typeface="+mj-ea"/>
                  <a:ea typeface="+mj-ea"/>
                  <a:cs typeface="Gulim"/>
                </a:rPr>
                <a:t>”</a:t>
              </a:r>
              <a:endParaRPr sz="3200" b="1">
                <a:latin typeface="+mj-ea"/>
                <a:ea typeface="+mj-ea"/>
                <a:cs typeface="Gulim"/>
              </a:endParaRPr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010248">
            <a:off x="-494432" y="1874294"/>
            <a:ext cx="53054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53267">
            <a:off x="5135268" y="1823875"/>
            <a:ext cx="59436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95400" y="3048000"/>
            <a:ext cx="70389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object 3"/>
          <p:cNvSpPr txBox="1">
            <a:spLocks/>
          </p:cNvSpPr>
          <p:nvPr/>
        </p:nvSpPr>
        <p:spPr>
          <a:xfrm>
            <a:off x="457200" y="304800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5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1.1 </a:t>
            </a:r>
            <a:r>
              <a:rPr kumimoji="0" lang="ko-KR" altLang="en-US" sz="2000" b="1" i="0" u="none" strike="noStrike" kern="0" cap="none" spc="5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빅데이터 분석</a:t>
            </a:r>
            <a:endParaRPr kumimoji="0" lang="ko-KR" alt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43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01</a:t>
            </a:r>
            <a:r>
              <a:rPr sz="1200" b="1" spc="-5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분석 배경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9" name="object 3"/>
          <p:cNvSpPr txBox="1">
            <a:spLocks/>
          </p:cNvSpPr>
          <p:nvPr/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en-US" altLang="ko-KR" kern="0" spc="50" dirty="0" smtClean="0">
                <a:latin typeface="Arial"/>
                <a:cs typeface="Arial"/>
              </a:rPr>
              <a:t>4.4 </a:t>
            </a:r>
            <a:r>
              <a:rPr lang="ko-KR" altLang="en-US" kern="0" spc="50" dirty="0" smtClean="0">
                <a:latin typeface="Arial"/>
                <a:cs typeface="Arial"/>
              </a:rPr>
              <a:t>모형 기반 감성 분석</a:t>
            </a:r>
            <a:endParaRPr lang="ko-KR" altLang="en-US" kern="0" spc="-215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66477"/>
            <a:ext cx="4419600" cy="2652721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503326" y="1209166"/>
            <a:ext cx="46782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>
              <a:lnSpc>
                <a:spcPct val="100000"/>
              </a:lnSpc>
            </a:pPr>
            <a:r>
              <a:rPr lang="ko-KR" altLang="en-US" sz="1600" b="1" spc="-180" dirty="0" err="1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로지스틱</a:t>
            </a: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 회귀 분석 모델링</a:t>
            </a:r>
            <a:endParaRPr lang="en-US" altLang="ko-KR" sz="1600" b="1" spc="-180" dirty="0" smtClean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533400" y="1612121"/>
            <a:ext cx="8723999" cy="1131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</a:t>
            </a:r>
            <a:r>
              <a:rPr lang="ko-KR" altLang="en-US" sz="1400" spc="-135" dirty="0">
                <a:latin typeface="Gulim"/>
                <a:cs typeface="Gulim"/>
              </a:rPr>
              <a:t>	</a:t>
            </a:r>
            <a:r>
              <a:rPr lang="en-US" altLang="ko-KR" sz="1400" spc="-135" dirty="0" smtClean="0">
                <a:latin typeface="Gulim"/>
                <a:cs typeface="Gulim"/>
              </a:rPr>
              <a:t>Data : </a:t>
            </a:r>
            <a:r>
              <a:rPr lang="ko-KR" altLang="en-US" sz="1400" spc="-135" dirty="0" smtClean="0">
                <a:latin typeface="Gulim"/>
                <a:cs typeface="Gulim"/>
              </a:rPr>
              <a:t>희소행렬의 형태로 변환된 </a:t>
            </a:r>
            <a:r>
              <a:rPr lang="en-US" altLang="ko-KR" sz="1400" spc="-135" dirty="0" smtClean="0">
                <a:latin typeface="Gulim"/>
                <a:cs typeface="Gulim"/>
              </a:rPr>
              <a:t>Train Set </a:t>
            </a: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여러 단어로 만든 </a:t>
            </a:r>
            <a:r>
              <a:rPr lang="en-US" altLang="ko-KR" sz="1400" spc="-135" dirty="0" smtClean="0">
                <a:latin typeface="Gulim"/>
                <a:cs typeface="Gulim"/>
              </a:rPr>
              <a:t>BOW </a:t>
            </a:r>
            <a:r>
              <a:rPr lang="ko-KR" altLang="en-US" sz="1400" spc="-135" dirty="0" smtClean="0">
                <a:latin typeface="Gulim"/>
                <a:cs typeface="Gulim"/>
              </a:rPr>
              <a:t>과 단어 별 최소 빈도들의 조합을 고려하여 각각의 경우에 대해 </a:t>
            </a:r>
            <a:r>
              <a:rPr lang="ko-KR" altLang="en-US" sz="1400" spc="-135" dirty="0" err="1" smtClean="0">
                <a:latin typeface="Gulim"/>
                <a:cs typeface="Gulim"/>
              </a:rPr>
              <a:t>로지스틱</a:t>
            </a:r>
            <a:r>
              <a:rPr lang="ko-KR" altLang="en-US" sz="1400" spc="-135" dirty="0" smtClean="0">
                <a:latin typeface="Gulim"/>
                <a:cs typeface="Gulim"/>
              </a:rPr>
              <a:t> 회귀 모형 적합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각각의 모형의 대해 </a:t>
            </a:r>
            <a:r>
              <a:rPr lang="en-US" altLang="ko-KR" sz="1400" spc="-135" dirty="0" smtClean="0">
                <a:latin typeface="Gulim"/>
                <a:cs typeface="Gulim"/>
              </a:rPr>
              <a:t>Grid Search</a:t>
            </a:r>
            <a:r>
              <a:rPr lang="ko-KR" altLang="en-US" sz="1400" spc="-135" dirty="0" smtClean="0">
                <a:latin typeface="Gulim"/>
                <a:cs typeface="Gulim"/>
              </a:rPr>
              <a:t>를 이용해 최적 매개변수와 정확도 측정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정확도 측정은 </a:t>
            </a:r>
            <a:r>
              <a:rPr lang="en-US" altLang="ko-KR" sz="1400" spc="-135" dirty="0" smtClean="0">
                <a:latin typeface="Gulim"/>
                <a:cs typeface="Gulim"/>
              </a:rPr>
              <a:t>10-Fold Cross Validation </a:t>
            </a:r>
            <a:r>
              <a:rPr lang="ko-KR" altLang="en-US" sz="1400" spc="-135" dirty="0" smtClean="0">
                <a:latin typeface="Gulim"/>
                <a:cs typeface="Gulim"/>
              </a:rPr>
              <a:t>이용  </a:t>
            </a:r>
            <a:endParaRPr lang="en-US" altLang="ko-KR" sz="1400" spc="-135" dirty="0">
              <a:latin typeface="Gulim"/>
              <a:cs typeface="Guli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663" y="5773579"/>
            <a:ext cx="289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/>
              <a:t>ngram_range</a:t>
            </a:r>
            <a:r>
              <a:rPr lang="en-US" altLang="ko-KR" sz="1000" dirty="0" smtClean="0"/>
              <a:t>/ </a:t>
            </a:r>
            <a:r>
              <a:rPr lang="en-US" altLang="ko-KR" sz="1000" dirty="0" err="1" smtClean="0"/>
              <a:t>min_df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조합 별 모형 정확도</a:t>
            </a:r>
            <a:endParaRPr lang="ko-KR" altLang="en-US" sz="1000" dirty="0"/>
          </a:p>
        </p:txBody>
      </p:sp>
      <p:sp>
        <p:nvSpPr>
          <p:cNvPr id="19" name="직사각형 18"/>
          <p:cNvSpPr/>
          <p:nvPr/>
        </p:nvSpPr>
        <p:spPr>
          <a:xfrm>
            <a:off x="6781800" y="344747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ngram_range</a:t>
            </a:r>
            <a:r>
              <a:rPr lang="en-US" altLang="ko-KR" sz="16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 = </a:t>
            </a:r>
            <a:r>
              <a:rPr lang="en-US" altLang="ko-KR" sz="1600" dirty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(</a:t>
            </a:r>
            <a:r>
              <a:rPr lang="en-US" altLang="ko-KR" sz="16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1,5) 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min_df</a:t>
            </a:r>
            <a:r>
              <a:rPr lang="en-US" altLang="ko-KR" sz="16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 </a:t>
            </a:r>
            <a:r>
              <a:rPr lang="en-US" altLang="ko-KR" sz="1600" dirty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= </a:t>
            </a:r>
            <a:r>
              <a:rPr lang="en-US" altLang="ko-KR" sz="16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205868"/>
                </a:solidFill>
                <a:latin typeface="나눔바른고딕 UltraLight" pitchFamily="50" charset="-127"/>
                <a:ea typeface="나눔바른고딕 UltraLight" pitchFamily="50" charset="-127"/>
                <a:cs typeface="Gulim"/>
              </a:rPr>
              <a:t>C: 10, penalty = l2</a:t>
            </a:r>
          </a:p>
        </p:txBody>
      </p:sp>
      <p:sp>
        <p:nvSpPr>
          <p:cNvPr id="15" name="object 4"/>
          <p:cNvSpPr/>
          <p:nvPr/>
        </p:nvSpPr>
        <p:spPr>
          <a:xfrm>
            <a:off x="5257800" y="3886200"/>
            <a:ext cx="1344295" cy="353757"/>
          </a:xfrm>
          <a:custGeom>
            <a:avLst/>
            <a:gdLst/>
            <a:ahLst/>
            <a:cxnLst/>
            <a:rect l="l" t="t" r="r" b="b"/>
            <a:pathLst>
              <a:path w="1344295" h="792480">
                <a:moveTo>
                  <a:pt x="947928" y="0"/>
                </a:moveTo>
                <a:lnTo>
                  <a:pt x="947928" y="197993"/>
                </a:lnTo>
                <a:lnTo>
                  <a:pt x="0" y="197993"/>
                </a:lnTo>
                <a:lnTo>
                  <a:pt x="0" y="594106"/>
                </a:lnTo>
                <a:lnTo>
                  <a:pt x="947928" y="594106"/>
                </a:lnTo>
                <a:lnTo>
                  <a:pt x="947928" y="792099"/>
                </a:lnTo>
                <a:lnTo>
                  <a:pt x="1344041" y="396113"/>
                </a:lnTo>
                <a:lnTo>
                  <a:pt x="947928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76962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04.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데이터 처리방안 및 분석 기법</a:t>
            </a:r>
            <a:endParaRPr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553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1473" y="1063497"/>
            <a:ext cx="955040" cy="977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00"/>
              </a:lnSpc>
            </a:pPr>
            <a:r>
              <a:rPr sz="6600" smtClean="0">
                <a:solidFill>
                  <a:srgbClr val="E36C09"/>
                </a:solidFill>
                <a:latin typeface="Century Gothic"/>
                <a:cs typeface="Century Gothic"/>
              </a:rPr>
              <a:t>0</a:t>
            </a:r>
            <a:r>
              <a:rPr lang="en-US" sz="6600" dirty="0" smtClean="0">
                <a:solidFill>
                  <a:srgbClr val="E36C09"/>
                </a:solidFill>
                <a:latin typeface="Century Gothic"/>
                <a:cs typeface="Century Gothic"/>
              </a:rPr>
              <a:t>5</a:t>
            </a:r>
            <a:endParaRPr sz="6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71473" y="2041270"/>
            <a:ext cx="3159125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540"/>
              </a:lnSpc>
            </a:pPr>
            <a:r>
              <a:rPr lang="ko-KR" altLang="en-US" sz="4800" b="0" spc="-5" dirty="0" smtClean="0">
                <a:latin typeface="Century Gothic"/>
                <a:cs typeface="Century Gothic"/>
              </a:rPr>
              <a:t>분석 결과</a:t>
            </a:r>
            <a:endParaRPr sz="4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7400" y="4876800"/>
            <a:ext cx="3733800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5.1      </a:t>
            </a:r>
            <a:r>
              <a:rPr lang="ko-KR" altLang="en-US" spc="-215" dirty="0" smtClean="0">
                <a:solidFill>
                  <a:srgbClr val="FFFFFF"/>
                </a:solidFill>
                <a:latin typeface="+mn-ea"/>
                <a:cs typeface="Century Gothic"/>
              </a:rPr>
              <a:t>사전 기반 감성 분석</a:t>
            </a:r>
            <a:endParaRPr lang="ko-KR" altLang="en-US" sz="2000" spc="-215" dirty="0" smtClean="0">
              <a:solidFill>
                <a:srgbClr val="FFFFFF"/>
              </a:solidFill>
              <a:latin typeface="+mn-ea"/>
              <a:cs typeface="Gulim"/>
            </a:endParaRPr>
          </a:p>
          <a:p>
            <a:pPr marL="1270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5.2</a:t>
            </a:r>
            <a:r>
              <a:rPr lang="en-US" altLang="ko-KR" sz="24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     </a:t>
            </a:r>
            <a:r>
              <a:rPr lang="ko-KR" altLang="en-US" spc="-215" dirty="0" smtClean="0">
                <a:solidFill>
                  <a:srgbClr val="FFFFFF"/>
                </a:solidFill>
                <a:latin typeface="+mn-ea"/>
                <a:cs typeface="Century Gothic"/>
              </a:rPr>
              <a:t>모형 기반 감성 분석</a:t>
            </a:r>
          </a:p>
          <a:p>
            <a:pPr marL="1270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5.3</a:t>
            </a:r>
            <a:r>
              <a:rPr lang="en-US" altLang="ko-KR" sz="24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     </a:t>
            </a:r>
            <a:r>
              <a:rPr lang="ko-KR" altLang="en-US" spc="-215" dirty="0" smtClean="0">
                <a:solidFill>
                  <a:srgbClr val="FFFFFF"/>
                </a:solidFill>
                <a:latin typeface="+mn-ea"/>
                <a:cs typeface="Century Gothic"/>
              </a:rPr>
              <a:t>분석 결과 비교</a:t>
            </a:r>
            <a:endParaRPr lang="en-US" altLang="ko-KR" spc="-215" dirty="0" smtClean="0">
              <a:solidFill>
                <a:srgbClr val="FFFFFF"/>
              </a:solidFill>
              <a:latin typeface="+mn-ea"/>
              <a:cs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9" name="object 3"/>
          <p:cNvSpPr txBox="1">
            <a:spLocks/>
          </p:cNvSpPr>
          <p:nvPr/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en-US" altLang="ko-KR" kern="0" spc="50" dirty="0" smtClean="0">
                <a:latin typeface="Arial"/>
                <a:cs typeface="Arial"/>
              </a:rPr>
              <a:t>5.1 </a:t>
            </a:r>
            <a:r>
              <a:rPr lang="ko-KR" altLang="en-US" kern="0" spc="50" dirty="0" smtClean="0">
                <a:latin typeface="Arial"/>
                <a:cs typeface="Arial"/>
              </a:rPr>
              <a:t>사전 기반 감성 분석</a:t>
            </a:r>
            <a:endParaRPr lang="ko-KR" altLang="en-US" kern="0" spc="-215" dirty="0"/>
          </a:p>
        </p:txBody>
      </p:sp>
      <p:sp>
        <p:nvSpPr>
          <p:cNvPr id="10" name="object 7"/>
          <p:cNvSpPr txBox="1"/>
          <p:nvPr/>
        </p:nvSpPr>
        <p:spPr>
          <a:xfrm>
            <a:off x="85344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05.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분석 결과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685800" y="1143000"/>
            <a:ext cx="2286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1" indent="-441959">
              <a:buClr>
                <a:schemeClr val="tx2">
                  <a:lumMod val="60000"/>
                  <a:lumOff val="40000"/>
                </a:schemeClr>
              </a:buClr>
            </a:pP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사전 기반 분석</a:t>
            </a:r>
            <a:endParaRPr lang="en-US" altLang="ko-KR" sz="1600" b="1" spc="-180" dirty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3325" y="1524000"/>
            <a:ext cx="3848100" cy="197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object 5"/>
          <p:cNvSpPr txBox="1"/>
          <p:nvPr/>
        </p:nvSpPr>
        <p:spPr>
          <a:xfrm>
            <a:off x="6019800" y="3428999"/>
            <a:ext cx="3216275" cy="219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&lt;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영화 평점인 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10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점인 리뷰들의 분포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&gt;</a:t>
            </a:r>
            <a:endParaRPr sz="1050">
              <a:solidFill>
                <a:schemeClr val="tx2">
                  <a:lumMod val="50000"/>
                </a:schemeClr>
              </a:solidFill>
              <a:latin typeface="Gulim"/>
              <a:cs typeface="Gulim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1100" y="1586426"/>
            <a:ext cx="35433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object 5"/>
          <p:cNvSpPr txBox="1"/>
          <p:nvPr/>
        </p:nvSpPr>
        <p:spPr>
          <a:xfrm>
            <a:off x="2193925" y="3491426"/>
            <a:ext cx="3216275" cy="242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&lt;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영화 평점인 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1</a:t>
            </a:r>
            <a:r>
              <a:rPr lang="ko-KR" altLang="en-US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점인 리뷰들의 분포</a:t>
            </a:r>
            <a:r>
              <a:rPr lang="en-US" altLang="ko-KR" sz="1050" spc="-135" dirty="0" smtClean="0">
                <a:solidFill>
                  <a:schemeClr val="tx2">
                    <a:lumMod val="50000"/>
                  </a:schemeClr>
                </a:solidFill>
                <a:latin typeface="Gulim"/>
                <a:cs typeface="Gulim"/>
              </a:rPr>
              <a:t>&gt;</a:t>
            </a:r>
            <a:endParaRPr sz="1050">
              <a:solidFill>
                <a:schemeClr val="tx2">
                  <a:lumMod val="50000"/>
                </a:schemeClr>
              </a:solidFill>
              <a:latin typeface="Gulim"/>
              <a:cs typeface="Gulim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33500" y="1524000"/>
            <a:ext cx="1828800" cy="198120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5"/>
          <p:cNvSpPr txBox="1"/>
          <p:nvPr/>
        </p:nvSpPr>
        <p:spPr>
          <a:xfrm>
            <a:off x="762000" y="4584745"/>
            <a:ext cx="8763000" cy="52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사전 기반 감성 분석은 리뷰의 긍정 부정 유무를 예측하는 것이 아니라 리뷰에 대한 감성 점수를 계산함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점수는 대체로 긍정리뷰는 양수 값을 </a:t>
            </a:r>
            <a:r>
              <a:rPr lang="en-US" altLang="ko-KR" sz="1400" spc="-135" dirty="0" smtClean="0">
                <a:latin typeface="Gulim"/>
                <a:cs typeface="Gulim"/>
              </a:rPr>
              <a:t>, </a:t>
            </a:r>
            <a:r>
              <a:rPr lang="ko-KR" altLang="en-US" sz="1400" spc="-135" dirty="0" smtClean="0">
                <a:latin typeface="Gulim"/>
                <a:cs typeface="Gulim"/>
              </a:rPr>
              <a:t>부정 리뷰는 음수 값을 가짐</a:t>
            </a:r>
            <a:endParaRPr lang="en-US" altLang="ko-KR" sz="1400" b="1" spc="-135" dirty="0" smtClean="0">
              <a:latin typeface="Gulim"/>
              <a:cs typeface="Gulim"/>
            </a:endParaRPr>
          </a:p>
        </p:txBody>
      </p:sp>
      <p:sp>
        <p:nvSpPr>
          <p:cNvPr id="32" name="object 6"/>
          <p:cNvSpPr txBox="1"/>
          <p:nvPr/>
        </p:nvSpPr>
        <p:spPr>
          <a:xfrm>
            <a:off x="685800" y="4191000"/>
            <a:ext cx="2286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1" indent="-441959">
              <a:buClr>
                <a:schemeClr val="tx2">
                  <a:lumMod val="60000"/>
                  <a:lumOff val="40000"/>
                </a:schemeClr>
              </a:buClr>
            </a:pP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결과 해석</a:t>
            </a:r>
            <a:endParaRPr lang="en-US" altLang="ko-KR" sz="1600" b="1" spc="-180" dirty="0" smtClean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705600" y="1524000"/>
            <a:ext cx="1828800" cy="198120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1276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7" name="object 6"/>
          <p:cNvSpPr txBox="1"/>
          <p:nvPr/>
        </p:nvSpPr>
        <p:spPr>
          <a:xfrm>
            <a:off x="685800" y="1143000"/>
            <a:ext cx="2286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1" indent="-441959">
              <a:buClr>
                <a:schemeClr val="tx2">
                  <a:lumMod val="60000"/>
                  <a:lumOff val="40000"/>
                </a:schemeClr>
              </a:buClr>
            </a:pP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모형 기반 분석</a:t>
            </a:r>
            <a:endParaRPr lang="en-US" altLang="ko-KR" sz="1600" b="1" spc="-180" dirty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685800" y="3911278"/>
            <a:ext cx="2286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1" indent="-441959">
              <a:buClr>
                <a:schemeClr val="tx2">
                  <a:lumMod val="60000"/>
                  <a:lumOff val="40000"/>
                </a:schemeClr>
              </a:buClr>
            </a:pP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결과 해석</a:t>
            </a:r>
            <a:endParaRPr lang="en-US" altLang="ko-KR" sz="1600" b="1" spc="-180" dirty="0" smtClean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40" name="object 3"/>
          <p:cNvSpPr txBox="1">
            <a:spLocks/>
          </p:cNvSpPr>
          <p:nvPr/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en-US" altLang="ko-KR" kern="0" spc="50" dirty="0" smtClean="0">
                <a:latin typeface="Arial"/>
                <a:cs typeface="Arial"/>
              </a:rPr>
              <a:t>5.2 </a:t>
            </a:r>
            <a:r>
              <a:rPr lang="ko-KR" altLang="en-US" kern="0" spc="50" dirty="0" smtClean="0">
                <a:latin typeface="Arial"/>
                <a:cs typeface="Arial"/>
              </a:rPr>
              <a:t>모형 기반 감성 분석</a:t>
            </a:r>
            <a:endParaRPr lang="ko-KR" altLang="en-US" kern="0" spc="-215" dirty="0"/>
          </a:p>
        </p:txBody>
      </p:sp>
      <p:sp>
        <p:nvSpPr>
          <p:cNvPr id="41" name="object 7"/>
          <p:cNvSpPr txBox="1"/>
          <p:nvPr/>
        </p:nvSpPr>
        <p:spPr>
          <a:xfrm>
            <a:off x="85344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05.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분석 결과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42" name="object 8"/>
          <p:cNvSpPr txBox="1"/>
          <p:nvPr/>
        </p:nvSpPr>
        <p:spPr>
          <a:xfrm>
            <a:off x="4763389" y="2402077"/>
            <a:ext cx="461645" cy="461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55" dirty="0">
                <a:solidFill>
                  <a:srgbClr val="BEBEBE"/>
                </a:solidFill>
                <a:latin typeface="Arial"/>
                <a:cs typeface="Arial"/>
              </a:rPr>
              <a:t>VS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9"/>
          <p:cNvSpPr/>
          <p:nvPr/>
        </p:nvSpPr>
        <p:spPr>
          <a:xfrm>
            <a:off x="5600445" y="1844675"/>
            <a:ext cx="2898140" cy="1508125"/>
          </a:xfrm>
          <a:custGeom>
            <a:avLst/>
            <a:gdLst/>
            <a:ahLst/>
            <a:cxnLst/>
            <a:rect l="l" t="t" r="r" b="b"/>
            <a:pathLst>
              <a:path w="2898140" h="1508125">
                <a:moveTo>
                  <a:pt x="0" y="131952"/>
                </a:moveTo>
                <a:lnTo>
                  <a:pt x="6723" y="90237"/>
                </a:lnTo>
                <a:lnTo>
                  <a:pt x="25444" y="54013"/>
                </a:lnTo>
                <a:lnTo>
                  <a:pt x="53986" y="25452"/>
                </a:lnTo>
                <a:lnTo>
                  <a:pt x="90172" y="6724"/>
                </a:lnTo>
                <a:lnTo>
                  <a:pt x="131825" y="0"/>
                </a:lnTo>
                <a:lnTo>
                  <a:pt x="2766059" y="0"/>
                </a:lnTo>
                <a:lnTo>
                  <a:pt x="2807713" y="6724"/>
                </a:lnTo>
                <a:lnTo>
                  <a:pt x="2843899" y="25452"/>
                </a:lnTo>
                <a:lnTo>
                  <a:pt x="2872441" y="54013"/>
                </a:lnTo>
                <a:lnTo>
                  <a:pt x="2891162" y="90237"/>
                </a:lnTo>
                <a:lnTo>
                  <a:pt x="2897885" y="131952"/>
                </a:lnTo>
                <a:lnTo>
                  <a:pt x="2897885" y="1376298"/>
                </a:lnTo>
                <a:lnTo>
                  <a:pt x="2891162" y="1417952"/>
                </a:lnTo>
                <a:lnTo>
                  <a:pt x="2872441" y="1454138"/>
                </a:lnTo>
                <a:lnTo>
                  <a:pt x="2843899" y="1482680"/>
                </a:lnTo>
                <a:lnTo>
                  <a:pt x="2807713" y="1501401"/>
                </a:lnTo>
                <a:lnTo>
                  <a:pt x="2766059" y="1508124"/>
                </a:lnTo>
                <a:lnTo>
                  <a:pt x="131825" y="1508124"/>
                </a:lnTo>
                <a:lnTo>
                  <a:pt x="90172" y="1501401"/>
                </a:lnTo>
                <a:lnTo>
                  <a:pt x="53986" y="1482680"/>
                </a:lnTo>
                <a:lnTo>
                  <a:pt x="25444" y="1454138"/>
                </a:lnTo>
                <a:lnTo>
                  <a:pt x="6723" y="1417952"/>
                </a:lnTo>
                <a:lnTo>
                  <a:pt x="0" y="1376298"/>
                </a:lnTo>
                <a:lnTo>
                  <a:pt x="0" y="131952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0"/>
          <p:cNvSpPr/>
          <p:nvPr/>
        </p:nvSpPr>
        <p:spPr>
          <a:xfrm>
            <a:off x="5896102" y="1634108"/>
            <a:ext cx="2250186" cy="421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2"/>
          <p:cNvSpPr txBox="1"/>
          <p:nvPr/>
        </p:nvSpPr>
        <p:spPr>
          <a:xfrm>
            <a:off x="6501130" y="2234819"/>
            <a:ext cx="12712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1600" b="1" spc="-180" dirty="0" smtClean="0">
                <a:solidFill>
                  <a:srgbClr val="375F92"/>
                </a:solidFill>
                <a:latin typeface="Malgun Gothic"/>
                <a:cs typeface="Malgun Gothic"/>
              </a:rPr>
              <a:t>정확도  </a:t>
            </a:r>
            <a:r>
              <a:rPr lang="en-US" sz="1600" b="1" spc="-180" dirty="0" smtClean="0">
                <a:solidFill>
                  <a:srgbClr val="375F92"/>
                </a:solidFill>
                <a:latin typeface="Malgun Gothic"/>
                <a:cs typeface="Malgun Gothic"/>
              </a:rPr>
              <a:t>90.73% 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14"/>
          <p:cNvSpPr/>
          <p:nvPr/>
        </p:nvSpPr>
        <p:spPr>
          <a:xfrm>
            <a:off x="1600200" y="1844675"/>
            <a:ext cx="2898140" cy="1508125"/>
          </a:xfrm>
          <a:custGeom>
            <a:avLst/>
            <a:gdLst/>
            <a:ahLst/>
            <a:cxnLst/>
            <a:rect l="l" t="t" r="r" b="b"/>
            <a:pathLst>
              <a:path w="2898140" h="1508125">
                <a:moveTo>
                  <a:pt x="0" y="131952"/>
                </a:moveTo>
                <a:lnTo>
                  <a:pt x="6711" y="90237"/>
                </a:lnTo>
                <a:lnTo>
                  <a:pt x="25408" y="54013"/>
                </a:lnTo>
                <a:lnTo>
                  <a:pt x="53931" y="25452"/>
                </a:lnTo>
                <a:lnTo>
                  <a:pt x="90123" y="6724"/>
                </a:lnTo>
                <a:lnTo>
                  <a:pt x="131825" y="0"/>
                </a:lnTo>
                <a:lnTo>
                  <a:pt x="2765933" y="0"/>
                </a:lnTo>
                <a:lnTo>
                  <a:pt x="2807586" y="6724"/>
                </a:lnTo>
                <a:lnTo>
                  <a:pt x="2843772" y="25452"/>
                </a:lnTo>
                <a:lnTo>
                  <a:pt x="2872314" y="54013"/>
                </a:lnTo>
                <a:lnTo>
                  <a:pt x="2891035" y="90237"/>
                </a:lnTo>
                <a:lnTo>
                  <a:pt x="2897759" y="131952"/>
                </a:lnTo>
                <a:lnTo>
                  <a:pt x="2897759" y="1376298"/>
                </a:lnTo>
                <a:lnTo>
                  <a:pt x="2891035" y="1417952"/>
                </a:lnTo>
                <a:lnTo>
                  <a:pt x="2872314" y="1454138"/>
                </a:lnTo>
                <a:lnTo>
                  <a:pt x="2843772" y="1482680"/>
                </a:lnTo>
                <a:lnTo>
                  <a:pt x="2807586" y="1501401"/>
                </a:lnTo>
                <a:lnTo>
                  <a:pt x="2765933" y="1508124"/>
                </a:lnTo>
                <a:lnTo>
                  <a:pt x="131825" y="1508124"/>
                </a:lnTo>
                <a:lnTo>
                  <a:pt x="90123" y="1501401"/>
                </a:lnTo>
                <a:lnTo>
                  <a:pt x="53931" y="1482680"/>
                </a:lnTo>
                <a:lnTo>
                  <a:pt x="25408" y="1454138"/>
                </a:lnTo>
                <a:lnTo>
                  <a:pt x="6711" y="1417952"/>
                </a:lnTo>
                <a:lnTo>
                  <a:pt x="0" y="1376298"/>
                </a:lnTo>
                <a:lnTo>
                  <a:pt x="0" y="131952"/>
                </a:lnTo>
                <a:close/>
              </a:path>
            </a:pathLst>
          </a:custGeom>
          <a:ln w="19050">
            <a:solidFill>
              <a:srgbClr val="779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5"/>
          <p:cNvSpPr/>
          <p:nvPr/>
        </p:nvSpPr>
        <p:spPr>
          <a:xfrm>
            <a:off x="1895855" y="1634108"/>
            <a:ext cx="2250185" cy="421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6"/>
          <p:cNvSpPr txBox="1"/>
          <p:nvPr/>
        </p:nvSpPr>
        <p:spPr>
          <a:xfrm>
            <a:off x="2514600" y="1752600"/>
            <a:ext cx="103212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b="1" spc="-180" dirty="0" err="1" smtClean="0">
                <a:solidFill>
                  <a:schemeClr val="bg1"/>
                </a:solidFill>
                <a:latin typeface="Gulim"/>
                <a:cs typeface="Gulim"/>
              </a:rPr>
              <a:t>나이브</a:t>
            </a:r>
            <a:r>
              <a:rPr lang="ko-KR" altLang="en-US" sz="1400" b="1" spc="-180" dirty="0" smtClean="0">
                <a:solidFill>
                  <a:schemeClr val="bg1"/>
                </a:solidFill>
                <a:latin typeface="Gulim"/>
                <a:cs typeface="Gulim"/>
              </a:rPr>
              <a:t> </a:t>
            </a:r>
            <a:r>
              <a:rPr lang="ko-KR" altLang="en-US" sz="1400" b="1" spc="-180" dirty="0" err="1" smtClean="0">
                <a:solidFill>
                  <a:schemeClr val="bg1"/>
                </a:solidFill>
                <a:latin typeface="Gulim"/>
                <a:cs typeface="Gulim"/>
              </a:rPr>
              <a:t>베이즈</a:t>
            </a:r>
            <a:endParaRPr lang="en-US" altLang="ko-KR" sz="1400" b="1" spc="-180" dirty="0" smtClean="0">
              <a:solidFill>
                <a:schemeClr val="bg1"/>
              </a:solidFill>
              <a:latin typeface="Gulim"/>
              <a:cs typeface="Gulim"/>
            </a:endParaRPr>
          </a:p>
        </p:txBody>
      </p:sp>
      <p:sp>
        <p:nvSpPr>
          <p:cNvPr id="51" name="object 17"/>
          <p:cNvSpPr txBox="1"/>
          <p:nvPr/>
        </p:nvSpPr>
        <p:spPr>
          <a:xfrm>
            <a:off x="2367915" y="2234819"/>
            <a:ext cx="144208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125" dirty="0" smtClean="0">
                <a:solidFill>
                  <a:srgbClr val="77923B"/>
                </a:solidFill>
                <a:latin typeface="Malgun Gothic"/>
                <a:cs typeface="Malgun Gothic"/>
              </a:rPr>
              <a:t>정확도  </a:t>
            </a:r>
            <a:r>
              <a:rPr lang="en-US" sz="1600" b="1" spc="-125" dirty="0" smtClean="0">
                <a:solidFill>
                  <a:srgbClr val="77923B"/>
                </a:solidFill>
                <a:latin typeface="Malgun Gothic"/>
                <a:cs typeface="Malgun Gothic"/>
              </a:rPr>
              <a:t>88.25%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2" name="object 18"/>
          <p:cNvSpPr txBox="1"/>
          <p:nvPr/>
        </p:nvSpPr>
        <p:spPr>
          <a:xfrm>
            <a:off x="2133600" y="2590800"/>
            <a:ext cx="175564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ko-KR" altLang="en-US" sz="1200" spc="-135" dirty="0" smtClean="0">
                <a:latin typeface="Gulim"/>
                <a:cs typeface="Gulim"/>
              </a:rPr>
              <a:t>•    </a:t>
            </a:r>
            <a:r>
              <a:rPr lang="en-US" altLang="ko-KR" sz="1200" dirty="0" err="1" smtClean="0">
                <a:latin typeface="Gulim"/>
                <a:cs typeface="Gulim"/>
              </a:rPr>
              <a:t>ngram_range</a:t>
            </a:r>
            <a:r>
              <a:rPr lang="en-US" altLang="ko-KR" sz="1200" dirty="0" smtClean="0">
                <a:latin typeface="Gulim"/>
                <a:cs typeface="Gulim"/>
              </a:rPr>
              <a:t> = (1,4) </a:t>
            </a:r>
          </a:p>
          <a:p>
            <a:r>
              <a:rPr lang="ko-KR" altLang="en-US" sz="1200" spc="-135" dirty="0" smtClean="0">
                <a:latin typeface="Gulim"/>
                <a:cs typeface="Gulim"/>
              </a:rPr>
              <a:t>•    </a:t>
            </a:r>
            <a:r>
              <a:rPr lang="en-US" altLang="ko-KR" sz="1200" dirty="0" err="1" smtClean="0">
                <a:latin typeface="Gulim"/>
                <a:cs typeface="Gulim"/>
              </a:rPr>
              <a:t>min_df</a:t>
            </a:r>
            <a:r>
              <a:rPr lang="en-US" altLang="ko-KR" sz="1200" dirty="0" smtClean="0">
                <a:latin typeface="Gulim"/>
                <a:cs typeface="Gulim"/>
              </a:rPr>
              <a:t> = 3  </a:t>
            </a:r>
          </a:p>
          <a:p>
            <a:r>
              <a:rPr lang="ko-KR" altLang="en-US" sz="1200" spc="-135" dirty="0" smtClean="0">
                <a:latin typeface="Gulim"/>
                <a:cs typeface="Gulim"/>
              </a:rPr>
              <a:t>•    </a:t>
            </a:r>
            <a:r>
              <a:rPr lang="en-US" altLang="ko-KR" sz="1200" dirty="0" smtClean="0">
                <a:latin typeface="Gulim"/>
                <a:cs typeface="Gulim"/>
              </a:rPr>
              <a:t>Alpha = 0.13</a:t>
            </a:r>
            <a:endParaRPr lang="ko-KR" altLang="en-US" sz="1200" dirty="0">
              <a:latin typeface="Gulim"/>
              <a:cs typeface="Gulim"/>
            </a:endParaRPr>
          </a:p>
        </p:txBody>
      </p:sp>
      <p:sp>
        <p:nvSpPr>
          <p:cNvPr id="53" name="object 16"/>
          <p:cNvSpPr txBox="1"/>
          <p:nvPr/>
        </p:nvSpPr>
        <p:spPr>
          <a:xfrm>
            <a:off x="6477000" y="1752600"/>
            <a:ext cx="12192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b="1" spc="-180" dirty="0" err="1" smtClean="0">
                <a:solidFill>
                  <a:schemeClr val="bg1"/>
                </a:solidFill>
                <a:latin typeface="Gulim"/>
                <a:cs typeface="Gulim"/>
              </a:rPr>
              <a:t>로지스틱</a:t>
            </a:r>
            <a:r>
              <a:rPr lang="ko-KR" altLang="en-US" sz="1400" b="1" spc="-180" dirty="0" smtClean="0">
                <a:solidFill>
                  <a:schemeClr val="bg1"/>
                </a:solidFill>
                <a:latin typeface="Gulim"/>
                <a:cs typeface="Gulim"/>
              </a:rPr>
              <a:t> 회귀분석</a:t>
            </a:r>
            <a:endParaRPr lang="en-US" altLang="ko-KR" sz="1400" b="1" spc="-180" dirty="0" smtClean="0">
              <a:solidFill>
                <a:schemeClr val="bg1"/>
              </a:solidFill>
              <a:latin typeface="Gulim"/>
              <a:cs typeface="Gulim"/>
            </a:endParaRPr>
          </a:p>
        </p:txBody>
      </p:sp>
      <p:sp>
        <p:nvSpPr>
          <p:cNvPr id="56" name="object 18"/>
          <p:cNvSpPr txBox="1"/>
          <p:nvPr/>
        </p:nvSpPr>
        <p:spPr>
          <a:xfrm>
            <a:off x="6169152" y="2646402"/>
            <a:ext cx="175564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ko-KR" altLang="en-US" sz="1200" spc="-135" dirty="0" smtClean="0">
                <a:latin typeface="Gulim"/>
                <a:cs typeface="Gulim"/>
              </a:rPr>
              <a:t>•    </a:t>
            </a:r>
            <a:r>
              <a:rPr lang="en-US" altLang="ko-KR" sz="1200" dirty="0" err="1" smtClean="0">
                <a:latin typeface="Gulim"/>
                <a:cs typeface="Gulim"/>
              </a:rPr>
              <a:t>ngram_range</a:t>
            </a:r>
            <a:r>
              <a:rPr lang="en-US" altLang="ko-KR" sz="1200" dirty="0" smtClean="0">
                <a:latin typeface="Gulim"/>
                <a:cs typeface="Gulim"/>
              </a:rPr>
              <a:t> = (1,5) </a:t>
            </a:r>
          </a:p>
          <a:p>
            <a:r>
              <a:rPr lang="ko-KR" altLang="en-US" sz="1200" spc="-135" dirty="0" smtClean="0">
                <a:latin typeface="Gulim"/>
                <a:cs typeface="Gulim"/>
              </a:rPr>
              <a:t>•    </a:t>
            </a:r>
            <a:r>
              <a:rPr lang="en-US" altLang="ko-KR" sz="1200" dirty="0" err="1" smtClean="0">
                <a:latin typeface="Gulim"/>
                <a:cs typeface="Gulim"/>
              </a:rPr>
              <a:t>min_df</a:t>
            </a:r>
            <a:r>
              <a:rPr lang="en-US" altLang="ko-KR" sz="1200" dirty="0" smtClean="0">
                <a:latin typeface="Gulim"/>
                <a:cs typeface="Gulim"/>
              </a:rPr>
              <a:t> = 3</a:t>
            </a:r>
          </a:p>
          <a:p>
            <a:r>
              <a:rPr lang="ko-KR" altLang="en-US" sz="1200" spc="-135" dirty="0" smtClean="0">
                <a:latin typeface="Gulim"/>
                <a:cs typeface="Gulim"/>
              </a:rPr>
              <a:t>•    </a:t>
            </a:r>
            <a:r>
              <a:rPr lang="en-US" altLang="ko-KR" sz="1200" dirty="0" smtClean="0">
                <a:latin typeface="Gulim"/>
                <a:cs typeface="Gulim"/>
              </a:rPr>
              <a:t>C: 10, penalty = l2</a:t>
            </a:r>
          </a:p>
        </p:txBody>
      </p:sp>
      <p:sp>
        <p:nvSpPr>
          <p:cNvPr id="57" name="object 5"/>
          <p:cNvSpPr txBox="1"/>
          <p:nvPr/>
        </p:nvSpPr>
        <p:spPr>
          <a:xfrm>
            <a:off x="838200" y="4368478"/>
            <a:ext cx="8723999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</a:t>
            </a:r>
            <a:r>
              <a:rPr lang="ko-KR" altLang="en-US" sz="1400" spc="-135" dirty="0">
                <a:latin typeface="Gulim"/>
                <a:cs typeface="Gulim"/>
              </a:rPr>
              <a:t> </a:t>
            </a:r>
            <a:r>
              <a:rPr lang="ko-KR" altLang="en-US" sz="1400" spc="-135" dirty="0" smtClean="0">
                <a:latin typeface="Gulim"/>
                <a:cs typeface="Gulim"/>
              </a:rPr>
              <a:t>   두 모형에서 가장 높은 정확도를 보이는 모형은  </a:t>
            </a:r>
            <a:r>
              <a:rPr lang="en-US" altLang="ko-KR" sz="1400" spc="-135" dirty="0" smtClean="0">
                <a:latin typeface="Gulim"/>
                <a:cs typeface="Gulim"/>
              </a:rPr>
              <a:t>5</a:t>
            </a:r>
            <a:r>
              <a:rPr lang="ko-KR" altLang="en-US" sz="1400" spc="-135" dirty="0" smtClean="0">
                <a:latin typeface="Gulim"/>
                <a:cs typeface="Gulim"/>
              </a:rPr>
              <a:t>단어 까지 연결된 </a:t>
            </a:r>
            <a:r>
              <a:rPr lang="en-US" altLang="ko-KR" sz="1400" spc="-135" dirty="0" smtClean="0">
                <a:latin typeface="Gulim"/>
                <a:cs typeface="Gulim"/>
              </a:rPr>
              <a:t>BOW</a:t>
            </a:r>
            <a:r>
              <a:rPr lang="ko-KR" altLang="en-US" sz="1400" spc="-135" dirty="0" smtClean="0">
                <a:latin typeface="Gulim"/>
                <a:cs typeface="Gulim"/>
              </a:rPr>
              <a:t>를 고려하고 단어 별 최소 빈도는 </a:t>
            </a:r>
            <a:r>
              <a:rPr lang="en-US" altLang="ko-KR" sz="1400" spc="-135" dirty="0" smtClean="0">
                <a:latin typeface="Gulim"/>
                <a:cs typeface="Gulim"/>
              </a:rPr>
              <a:t>3</a:t>
            </a:r>
            <a:r>
              <a:rPr lang="ko-KR" altLang="en-US" sz="1400" spc="-135" dirty="0" smtClean="0">
                <a:latin typeface="Gulim"/>
                <a:cs typeface="Gulim"/>
              </a:rPr>
              <a:t>개로 고려한 </a:t>
            </a:r>
            <a:r>
              <a:rPr lang="ko-KR" altLang="en-US" sz="1400" spc="-135" dirty="0" err="1" smtClean="0">
                <a:latin typeface="Gulim"/>
                <a:cs typeface="Gulim"/>
              </a:rPr>
              <a:t>로지스틱</a:t>
            </a:r>
            <a:r>
              <a:rPr lang="ko-KR" altLang="en-US" sz="1400" spc="-135" dirty="0" smtClean="0">
                <a:latin typeface="Gulim"/>
                <a:cs typeface="Gulim"/>
              </a:rPr>
              <a:t> 모형이며 이 때 모형 성능을 가장 높여주는 매개변수는 </a:t>
            </a:r>
            <a:r>
              <a:rPr lang="en-US" altLang="ko-KR" sz="1400" dirty="0" smtClean="0">
                <a:latin typeface="Gulim"/>
                <a:cs typeface="Gulim"/>
              </a:rPr>
              <a:t>C:10, penalty = l2 </a:t>
            </a:r>
            <a:r>
              <a:rPr lang="ko-KR" altLang="en-US" sz="1400" spc="-135" dirty="0" smtClean="0">
                <a:latin typeface="Gulim"/>
                <a:cs typeface="Gulim"/>
              </a:rPr>
              <a:t>임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 따라서  성능 비교를 통해 모형 기반 감성 분석에서 최종적으로 위의 모형을 선택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최종 선택 모형을 </a:t>
            </a:r>
            <a:r>
              <a:rPr lang="en-US" altLang="ko-KR" sz="1400" spc="-135" dirty="0" smtClean="0">
                <a:latin typeface="Gulim"/>
                <a:cs typeface="Gulim"/>
              </a:rPr>
              <a:t>Test Set</a:t>
            </a:r>
            <a:r>
              <a:rPr lang="ko-KR" altLang="en-US" sz="1400" spc="-135" dirty="0" smtClean="0">
                <a:latin typeface="Gulim"/>
                <a:cs typeface="Gulim"/>
              </a:rPr>
              <a:t>에 적용하여 정확도를 측정한 결과 </a:t>
            </a:r>
            <a:r>
              <a:rPr lang="en-US" altLang="ko-KR" sz="1400" spc="-135" dirty="0" smtClean="0">
                <a:latin typeface="Gulim"/>
                <a:cs typeface="Gulim"/>
              </a:rPr>
              <a:t>90.434%</a:t>
            </a:r>
            <a:r>
              <a:rPr lang="ko-KR" altLang="en-US" sz="1400" spc="-135" dirty="0" smtClean="0">
                <a:latin typeface="Gulim"/>
                <a:cs typeface="Gulim"/>
              </a:rPr>
              <a:t> 정확도를 보임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12700"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모형 기반한 감성 분석의 경우</a:t>
            </a:r>
            <a:r>
              <a:rPr lang="en-US" altLang="ko-KR" sz="1400" spc="-135" dirty="0" smtClean="0">
                <a:latin typeface="Gulim"/>
                <a:cs typeface="Gulim"/>
              </a:rPr>
              <a:t>, </a:t>
            </a:r>
            <a:r>
              <a:rPr lang="ko-KR" altLang="en-US" sz="1400" spc="-135" dirty="0" smtClean="0">
                <a:latin typeface="Gulim"/>
                <a:cs typeface="Gulim"/>
              </a:rPr>
              <a:t>리뷰의 극성 강도를 측정해 주지는 못하지만 </a:t>
            </a:r>
            <a:r>
              <a:rPr lang="ko-KR" altLang="en-US" sz="1400" spc="-135" dirty="0" err="1" smtClean="0">
                <a:latin typeface="Gulim"/>
                <a:cs typeface="Gulim"/>
              </a:rPr>
              <a:t>긍정ㆍ부정은</a:t>
            </a:r>
            <a:r>
              <a:rPr lang="ko-KR" altLang="en-US" sz="1400" spc="-135" dirty="0" smtClean="0">
                <a:latin typeface="Gulim"/>
                <a:cs typeface="Gulim"/>
              </a:rPr>
              <a:t> 비교적 정확하게 측정이 가능함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276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28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9" name="object 3"/>
          <p:cNvSpPr txBox="1">
            <a:spLocks/>
          </p:cNvSpPr>
          <p:nvPr/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/>
            <a:r>
              <a:rPr lang="en-US" altLang="ko-KR" kern="0" spc="50" dirty="0" smtClean="0">
                <a:latin typeface="Arial"/>
                <a:cs typeface="Arial"/>
              </a:rPr>
              <a:t>5.3 </a:t>
            </a:r>
            <a:r>
              <a:rPr lang="ko-KR" altLang="en-US" kern="0" spc="50" dirty="0" smtClean="0">
                <a:latin typeface="Arial"/>
                <a:cs typeface="Arial"/>
              </a:rPr>
              <a:t>분석 결과 비교</a:t>
            </a:r>
            <a:endParaRPr lang="ko-KR" altLang="en-US" kern="0" spc="-215" dirty="0"/>
          </a:p>
        </p:txBody>
      </p:sp>
      <p:sp>
        <p:nvSpPr>
          <p:cNvPr id="10" name="object 7"/>
          <p:cNvSpPr txBox="1"/>
          <p:nvPr/>
        </p:nvSpPr>
        <p:spPr>
          <a:xfrm>
            <a:off x="85344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05.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분석 결과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609600" y="2088178"/>
            <a:ext cx="3962400" cy="52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 문장의 점수를 계산하여 문장의 긍ㆍ부정 강도를 파악 가능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사전이 구축되어 있다면 통계적 지식이 없어도 분석 가능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  <p:sp>
        <p:nvSpPr>
          <p:cNvPr id="20" name="object 10"/>
          <p:cNvSpPr/>
          <p:nvPr/>
        </p:nvSpPr>
        <p:spPr>
          <a:xfrm>
            <a:off x="5109592" y="1524000"/>
            <a:ext cx="148208" cy="3248787"/>
          </a:xfrm>
          <a:custGeom>
            <a:avLst/>
            <a:gdLst/>
            <a:ahLst/>
            <a:cxnLst/>
            <a:rect l="l" t="t" r="r" b="b"/>
            <a:pathLst>
              <a:path h="5040630">
                <a:moveTo>
                  <a:pt x="0" y="0"/>
                </a:moveTo>
                <a:lnTo>
                  <a:pt x="0" y="5040591"/>
                </a:lnTo>
              </a:path>
            </a:pathLst>
          </a:custGeom>
          <a:ln w="9525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9"/>
          <p:cNvSpPr/>
          <p:nvPr/>
        </p:nvSpPr>
        <p:spPr>
          <a:xfrm>
            <a:off x="5562600" y="1524000"/>
            <a:ext cx="3886199" cy="3294633"/>
          </a:xfrm>
          <a:custGeom>
            <a:avLst/>
            <a:gdLst/>
            <a:ahLst/>
            <a:cxnLst/>
            <a:rect l="l" t="t" r="r" b="b"/>
            <a:pathLst>
              <a:path w="2898140" h="1508125">
                <a:moveTo>
                  <a:pt x="0" y="131952"/>
                </a:moveTo>
                <a:lnTo>
                  <a:pt x="6723" y="90237"/>
                </a:lnTo>
                <a:lnTo>
                  <a:pt x="25444" y="54013"/>
                </a:lnTo>
                <a:lnTo>
                  <a:pt x="53986" y="25452"/>
                </a:lnTo>
                <a:lnTo>
                  <a:pt x="90172" y="6724"/>
                </a:lnTo>
                <a:lnTo>
                  <a:pt x="131825" y="0"/>
                </a:lnTo>
                <a:lnTo>
                  <a:pt x="2766059" y="0"/>
                </a:lnTo>
                <a:lnTo>
                  <a:pt x="2807713" y="6724"/>
                </a:lnTo>
                <a:lnTo>
                  <a:pt x="2843899" y="25452"/>
                </a:lnTo>
                <a:lnTo>
                  <a:pt x="2872441" y="54013"/>
                </a:lnTo>
                <a:lnTo>
                  <a:pt x="2891162" y="90237"/>
                </a:lnTo>
                <a:lnTo>
                  <a:pt x="2897885" y="131952"/>
                </a:lnTo>
                <a:lnTo>
                  <a:pt x="2897885" y="1376298"/>
                </a:lnTo>
                <a:lnTo>
                  <a:pt x="2891162" y="1417952"/>
                </a:lnTo>
                <a:lnTo>
                  <a:pt x="2872441" y="1454138"/>
                </a:lnTo>
                <a:lnTo>
                  <a:pt x="2843899" y="1482680"/>
                </a:lnTo>
                <a:lnTo>
                  <a:pt x="2807713" y="1501401"/>
                </a:lnTo>
                <a:lnTo>
                  <a:pt x="2766059" y="1508124"/>
                </a:lnTo>
                <a:lnTo>
                  <a:pt x="131825" y="1508124"/>
                </a:lnTo>
                <a:lnTo>
                  <a:pt x="90172" y="1501401"/>
                </a:lnTo>
                <a:lnTo>
                  <a:pt x="53986" y="1482680"/>
                </a:lnTo>
                <a:lnTo>
                  <a:pt x="25444" y="1454138"/>
                </a:lnTo>
                <a:lnTo>
                  <a:pt x="6723" y="1417952"/>
                </a:lnTo>
                <a:lnTo>
                  <a:pt x="0" y="1376298"/>
                </a:lnTo>
                <a:lnTo>
                  <a:pt x="0" y="131952"/>
                </a:lnTo>
                <a:close/>
              </a:path>
            </a:pathLst>
          </a:custGeom>
          <a:ln w="1905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0"/>
          <p:cNvSpPr/>
          <p:nvPr/>
        </p:nvSpPr>
        <p:spPr>
          <a:xfrm>
            <a:off x="6400800" y="1295400"/>
            <a:ext cx="2250186" cy="421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4"/>
          <p:cNvSpPr/>
          <p:nvPr/>
        </p:nvSpPr>
        <p:spPr>
          <a:xfrm>
            <a:off x="533400" y="1524000"/>
            <a:ext cx="4114800" cy="3294633"/>
          </a:xfrm>
          <a:custGeom>
            <a:avLst/>
            <a:gdLst/>
            <a:ahLst/>
            <a:cxnLst/>
            <a:rect l="l" t="t" r="r" b="b"/>
            <a:pathLst>
              <a:path w="2898140" h="1508125">
                <a:moveTo>
                  <a:pt x="0" y="131952"/>
                </a:moveTo>
                <a:lnTo>
                  <a:pt x="6711" y="90237"/>
                </a:lnTo>
                <a:lnTo>
                  <a:pt x="25408" y="54013"/>
                </a:lnTo>
                <a:lnTo>
                  <a:pt x="53931" y="25452"/>
                </a:lnTo>
                <a:lnTo>
                  <a:pt x="90123" y="6724"/>
                </a:lnTo>
                <a:lnTo>
                  <a:pt x="131825" y="0"/>
                </a:lnTo>
                <a:lnTo>
                  <a:pt x="2765933" y="0"/>
                </a:lnTo>
                <a:lnTo>
                  <a:pt x="2807586" y="6724"/>
                </a:lnTo>
                <a:lnTo>
                  <a:pt x="2843772" y="25452"/>
                </a:lnTo>
                <a:lnTo>
                  <a:pt x="2872314" y="54013"/>
                </a:lnTo>
                <a:lnTo>
                  <a:pt x="2891035" y="90237"/>
                </a:lnTo>
                <a:lnTo>
                  <a:pt x="2897759" y="131952"/>
                </a:lnTo>
                <a:lnTo>
                  <a:pt x="2897759" y="1376298"/>
                </a:lnTo>
                <a:lnTo>
                  <a:pt x="2891035" y="1417952"/>
                </a:lnTo>
                <a:lnTo>
                  <a:pt x="2872314" y="1454138"/>
                </a:lnTo>
                <a:lnTo>
                  <a:pt x="2843772" y="1482680"/>
                </a:lnTo>
                <a:lnTo>
                  <a:pt x="2807586" y="1501401"/>
                </a:lnTo>
                <a:lnTo>
                  <a:pt x="2765933" y="1508124"/>
                </a:lnTo>
                <a:lnTo>
                  <a:pt x="131825" y="1508124"/>
                </a:lnTo>
                <a:lnTo>
                  <a:pt x="90123" y="1501401"/>
                </a:lnTo>
                <a:lnTo>
                  <a:pt x="53931" y="1482680"/>
                </a:lnTo>
                <a:lnTo>
                  <a:pt x="25408" y="1454138"/>
                </a:lnTo>
                <a:lnTo>
                  <a:pt x="6711" y="1417952"/>
                </a:lnTo>
                <a:lnTo>
                  <a:pt x="0" y="1376298"/>
                </a:lnTo>
                <a:lnTo>
                  <a:pt x="0" y="131952"/>
                </a:lnTo>
                <a:close/>
              </a:path>
            </a:pathLst>
          </a:custGeom>
          <a:ln w="19050">
            <a:solidFill>
              <a:srgbClr val="779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5"/>
          <p:cNvSpPr/>
          <p:nvPr/>
        </p:nvSpPr>
        <p:spPr>
          <a:xfrm>
            <a:off x="1447800" y="1313433"/>
            <a:ext cx="2250185" cy="421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6"/>
          <p:cNvSpPr txBox="1"/>
          <p:nvPr/>
        </p:nvSpPr>
        <p:spPr>
          <a:xfrm>
            <a:off x="2066545" y="1433958"/>
            <a:ext cx="103212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b="1" spc="-180" dirty="0" smtClean="0">
                <a:solidFill>
                  <a:schemeClr val="bg1"/>
                </a:solidFill>
                <a:latin typeface="Gulim"/>
                <a:cs typeface="Gulim"/>
              </a:rPr>
              <a:t>사전 기반 분석</a:t>
            </a:r>
            <a:endParaRPr lang="en-US" altLang="ko-KR" sz="1400" b="1" spc="-180" dirty="0" smtClean="0">
              <a:solidFill>
                <a:schemeClr val="bg1"/>
              </a:solidFill>
              <a:latin typeface="Gulim"/>
              <a:cs typeface="Gulim"/>
            </a:endParaRPr>
          </a:p>
        </p:txBody>
      </p:sp>
      <p:sp>
        <p:nvSpPr>
          <p:cNvPr id="36" name="object 16"/>
          <p:cNvSpPr txBox="1"/>
          <p:nvPr/>
        </p:nvSpPr>
        <p:spPr>
          <a:xfrm>
            <a:off x="7057898" y="1413892"/>
            <a:ext cx="12192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b="1" spc="-180" dirty="0" smtClean="0">
                <a:solidFill>
                  <a:schemeClr val="bg1"/>
                </a:solidFill>
                <a:latin typeface="Gulim"/>
                <a:cs typeface="Gulim"/>
              </a:rPr>
              <a:t>모형 기반 분석</a:t>
            </a:r>
            <a:endParaRPr lang="en-US" altLang="ko-KR" sz="1400" b="1" spc="-180" dirty="0" smtClean="0">
              <a:solidFill>
                <a:schemeClr val="bg1"/>
              </a:solidFill>
              <a:latin typeface="Gulim"/>
              <a:cs typeface="Gulim"/>
            </a:endParaRPr>
          </a:p>
        </p:txBody>
      </p:sp>
      <p:sp>
        <p:nvSpPr>
          <p:cNvPr id="40" name="object 5"/>
          <p:cNvSpPr txBox="1"/>
          <p:nvPr/>
        </p:nvSpPr>
        <p:spPr>
          <a:xfrm>
            <a:off x="5638800" y="2070145"/>
            <a:ext cx="3733800" cy="82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모형의 정확도를 계산할 수 있으며 높은 정확도를 보임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영화 별로 모형을 적용하는데 시간이 적게 소요됨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다양한 모형을 비교하여 최적의 모형 선택 가능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  <p:sp>
        <p:nvSpPr>
          <p:cNvPr id="42" name="object 5"/>
          <p:cNvSpPr txBox="1"/>
          <p:nvPr/>
        </p:nvSpPr>
        <p:spPr>
          <a:xfrm>
            <a:off x="2133600" y="5393089"/>
            <a:ext cx="7924800" cy="334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은 단지 </a:t>
            </a:r>
            <a:r>
              <a:rPr lang="ko-KR" altLang="en-US" sz="1600" b="1" spc="-180" dirty="0" smtClean="0">
                <a:solidFill>
                  <a:srgbClr val="205868"/>
                </a:solidFill>
                <a:latin typeface="Gulim"/>
                <a:cs typeface="Gulim"/>
              </a:rPr>
              <a:t>리뷰의 긍정</a:t>
            </a:r>
            <a:r>
              <a:rPr lang="en-US" altLang="ko-KR" sz="1600" b="1" spc="-180" dirty="0" smtClean="0">
                <a:solidFill>
                  <a:srgbClr val="205868"/>
                </a:solidFill>
                <a:latin typeface="Gulim"/>
                <a:cs typeface="Gulim"/>
              </a:rPr>
              <a:t>, </a:t>
            </a:r>
            <a:r>
              <a:rPr lang="ko-KR" altLang="en-US" sz="1600" b="1" spc="-180" dirty="0" smtClean="0">
                <a:solidFill>
                  <a:srgbClr val="205868"/>
                </a:solidFill>
                <a:latin typeface="Gulim"/>
                <a:cs typeface="Gulim"/>
              </a:rPr>
              <a:t>부정만 판단하는 단점</a:t>
            </a: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이 있지만  모형의 정확도를 측정할 수 있으며 </a:t>
            </a:r>
            <a:r>
              <a:rPr lang="ko-KR" altLang="en-US" sz="1600" b="1" spc="-180" dirty="0" smtClean="0">
                <a:solidFill>
                  <a:srgbClr val="205868"/>
                </a:solidFill>
                <a:latin typeface="Gulim"/>
                <a:cs typeface="Gulim"/>
              </a:rPr>
              <a:t>높은 정확도</a:t>
            </a: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를 보임</a:t>
            </a:r>
            <a:endParaRPr lang="en-US" altLang="ko-KR" sz="1600" spc="-180" dirty="0" smtClean="0">
              <a:solidFill>
                <a:srgbClr val="205868"/>
              </a:solidFill>
              <a:latin typeface="Gulim"/>
              <a:cs typeface="Gulim"/>
            </a:endParaRPr>
          </a:p>
        </p:txBody>
      </p:sp>
      <p:sp>
        <p:nvSpPr>
          <p:cNvPr id="43" name="object 5"/>
          <p:cNvSpPr txBox="1"/>
          <p:nvPr/>
        </p:nvSpPr>
        <p:spPr>
          <a:xfrm>
            <a:off x="609600" y="3352800"/>
            <a:ext cx="3962400" cy="10413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모형에 기반 분석이 아니기 때문에 정확도 측정이 어려움</a:t>
            </a:r>
            <a:r>
              <a:rPr lang="en-US" altLang="ko-KR" sz="1400" spc="-135" dirty="0" smtClean="0">
                <a:latin typeface="Gulim"/>
                <a:cs typeface="Gulim"/>
              </a:rPr>
              <a:t> </a:t>
            </a: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사전에 단어가 등록되어 있지 않은 경우 리뷰의 문장 점수 계산이 불가능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영화 별로 문장 점수를 계산하는데 시간이 오래 걸림 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  <p:sp>
        <p:nvSpPr>
          <p:cNvPr id="45" name="object 24"/>
          <p:cNvSpPr/>
          <p:nvPr/>
        </p:nvSpPr>
        <p:spPr>
          <a:xfrm flipV="1">
            <a:off x="5562600" y="2971800"/>
            <a:ext cx="3886200" cy="76200"/>
          </a:xfrm>
          <a:custGeom>
            <a:avLst/>
            <a:gdLst/>
            <a:ahLst/>
            <a:cxnLst/>
            <a:rect l="l" t="t" r="r" b="b"/>
            <a:pathLst>
              <a:path w="9001125">
                <a:moveTo>
                  <a:pt x="0" y="0"/>
                </a:moveTo>
                <a:lnTo>
                  <a:pt x="9001010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4"/>
          <p:cNvSpPr/>
          <p:nvPr/>
        </p:nvSpPr>
        <p:spPr>
          <a:xfrm flipV="1">
            <a:off x="533400" y="2971798"/>
            <a:ext cx="4114800" cy="76202"/>
          </a:xfrm>
          <a:custGeom>
            <a:avLst/>
            <a:gdLst/>
            <a:ahLst/>
            <a:cxnLst/>
            <a:rect l="l" t="t" r="r" b="b"/>
            <a:pathLst>
              <a:path w="9001125">
                <a:moveTo>
                  <a:pt x="0" y="0"/>
                </a:moveTo>
                <a:lnTo>
                  <a:pt x="9001010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5"/>
          <p:cNvSpPr txBox="1"/>
          <p:nvPr/>
        </p:nvSpPr>
        <p:spPr>
          <a:xfrm>
            <a:off x="5638800" y="3288933"/>
            <a:ext cx="3733800" cy="10413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리뷰의 긍정 부정을 분류 할 수 있지만 긍ㆍ부정의 강도는  파악 불가능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모형을 적합 하는데 배경 지식이 요구됨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 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1000" y="5300076"/>
            <a:ext cx="1897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80" dirty="0" smtClean="0">
                <a:solidFill>
                  <a:srgbClr val="205868"/>
                </a:solidFill>
                <a:latin typeface="+mj-ea"/>
                <a:ea typeface="+mj-ea"/>
                <a:cs typeface="Gulim"/>
              </a:rPr>
              <a:t>모형 기반 분석</a:t>
            </a:r>
            <a:r>
              <a:rPr lang="ko-KR" altLang="en-US" sz="2400" spc="-180" dirty="0" smtClean="0">
                <a:solidFill>
                  <a:srgbClr val="205868"/>
                </a:solidFill>
                <a:latin typeface="+mj-ea"/>
                <a:ea typeface="+mj-ea"/>
                <a:cs typeface="Gulim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0" name="object 5"/>
          <p:cNvSpPr txBox="1"/>
          <p:nvPr/>
        </p:nvSpPr>
        <p:spPr>
          <a:xfrm>
            <a:off x="1676400" y="5837941"/>
            <a:ext cx="7924800" cy="334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새로운 리뷰 데이터에 </a:t>
            </a:r>
            <a:r>
              <a:rPr lang="ko-KR" altLang="en-US" sz="1600" b="1" spc="-180" dirty="0" smtClean="0">
                <a:solidFill>
                  <a:srgbClr val="205868"/>
                </a:solidFill>
                <a:latin typeface="Gulim"/>
                <a:cs typeface="Gulim"/>
              </a:rPr>
              <a:t>모형을 적용하기 쉽기 </a:t>
            </a: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때문에 모형 기반 분석이 더 나은 분석방법으로 판단됨   </a:t>
            </a:r>
            <a:endParaRPr lang="en-US" altLang="ko-KR" sz="1600" spc="-180" dirty="0" smtClean="0">
              <a:solidFill>
                <a:srgbClr val="205868"/>
              </a:solidFill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276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1473" y="1063497"/>
            <a:ext cx="955040" cy="977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00"/>
              </a:lnSpc>
            </a:pPr>
            <a:r>
              <a:rPr sz="6600" smtClean="0">
                <a:solidFill>
                  <a:srgbClr val="E36C09"/>
                </a:solidFill>
                <a:latin typeface="Century Gothic"/>
                <a:cs typeface="Century Gothic"/>
              </a:rPr>
              <a:t>0</a:t>
            </a:r>
            <a:r>
              <a:rPr lang="en-US" sz="6600" dirty="0" smtClean="0">
                <a:solidFill>
                  <a:srgbClr val="E36C09"/>
                </a:solidFill>
                <a:latin typeface="Century Gothic"/>
                <a:cs typeface="Century Gothic"/>
              </a:rPr>
              <a:t>6</a:t>
            </a:r>
            <a:endParaRPr sz="6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71473" y="2041270"/>
            <a:ext cx="5557927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540"/>
              </a:lnSpc>
            </a:pPr>
            <a:r>
              <a:rPr lang="ko-KR" altLang="en-US" sz="4800" b="0" dirty="0" smtClean="0">
                <a:latin typeface="Century Gothic"/>
                <a:cs typeface="Century Gothic"/>
              </a:rPr>
              <a:t>서비스 활용 방안</a:t>
            </a:r>
            <a:endParaRPr sz="4800" b="0">
              <a:latin typeface="Century Gothic"/>
              <a:cs typeface="Century Gothic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5867400" y="4876800"/>
            <a:ext cx="373380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6.1</a:t>
            </a:r>
            <a:r>
              <a:rPr lang="ko-KR" altLang="en-US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      </a:t>
            </a:r>
            <a:r>
              <a:rPr lang="ko-KR" altLang="en-US" sz="2000" spc="-215" dirty="0" smtClean="0">
                <a:solidFill>
                  <a:srgbClr val="FFFFFF"/>
                </a:solidFill>
                <a:latin typeface="+mn-ea"/>
                <a:cs typeface="Gulim"/>
              </a:rPr>
              <a:t>키워드 추출</a:t>
            </a:r>
            <a:endParaRPr lang="en-US" altLang="ko-KR" sz="2000" spc="-215" dirty="0" smtClean="0">
              <a:solidFill>
                <a:srgbClr val="FFFFFF"/>
              </a:solidFill>
              <a:latin typeface="+mn-ea"/>
              <a:cs typeface="Gulim"/>
            </a:endParaRPr>
          </a:p>
          <a:p>
            <a:pPr marL="1270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6.2</a:t>
            </a:r>
            <a:r>
              <a:rPr lang="ko-KR" altLang="en-US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      </a:t>
            </a:r>
            <a:r>
              <a:rPr lang="ko-KR" altLang="en-US" sz="2000" spc="-215" dirty="0" smtClean="0">
                <a:solidFill>
                  <a:srgbClr val="FFFFFF"/>
                </a:solidFill>
                <a:latin typeface="+mn-ea"/>
                <a:cs typeface="Gulim"/>
              </a:rPr>
              <a:t>시각화 서비스 제공</a:t>
            </a:r>
            <a:endParaRPr lang="en-US" altLang="ko-KR" sz="2000" spc="-215" dirty="0" smtClean="0">
              <a:solidFill>
                <a:srgbClr val="FFFFFF"/>
              </a:solidFill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50" dirty="0" smtClean="0">
                <a:latin typeface="Arial"/>
                <a:cs typeface="Arial"/>
              </a:rPr>
              <a:t>6.1</a:t>
            </a:r>
            <a:r>
              <a:rPr spc="50" smtClean="0">
                <a:latin typeface="Arial"/>
                <a:cs typeface="Arial"/>
              </a:rPr>
              <a:t> </a:t>
            </a:r>
            <a:r>
              <a:rPr lang="ko-KR" altLang="en-US" spc="-215" dirty="0" smtClean="0">
                <a:latin typeface="Arial"/>
                <a:cs typeface="Arial"/>
              </a:rPr>
              <a:t>키워드</a:t>
            </a:r>
            <a:r>
              <a:rPr spc="-60" smtClean="0"/>
              <a:t> </a:t>
            </a:r>
            <a:r>
              <a:rPr spc="-215" dirty="0"/>
              <a:t>추출</a:t>
            </a:r>
          </a:p>
        </p:txBody>
      </p:sp>
      <p:sp>
        <p:nvSpPr>
          <p:cNvPr id="43" name="object 7"/>
          <p:cNvSpPr txBox="1"/>
          <p:nvPr/>
        </p:nvSpPr>
        <p:spPr>
          <a:xfrm>
            <a:off x="81534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06.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서비스 활용 방안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5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8445" y="1091625"/>
            <a:ext cx="2521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키워드 추출 과정</a:t>
            </a:r>
          </a:p>
        </p:txBody>
      </p:sp>
      <p:sp>
        <p:nvSpPr>
          <p:cNvPr id="29" name="object 19"/>
          <p:cNvSpPr txBox="1"/>
          <p:nvPr/>
        </p:nvSpPr>
        <p:spPr>
          <a:xfrm>
            <a:off x="1447800" y="1752600"/>
            <a:ext cx="93218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lang="ko-KR" altLang="en-US" sz="1600" spc="-180" dirty="0" smtClean="0">
                <a:solidFill>
                  <a:srgbClr val="4F6128"/>
                </a:solidFill>
                <a:latin typeface="Gulim"/>
                <a:cs typeface="Gulim"/>
              </a:rPr>
              <a:t>특정 평점</a:t>
            </a:r>
            <a:endParaRPr lang="en-US" altLang="ko-KR" sz="1600" spc="-180" dirty="0" smtClean="0">
              <a:solidFill>
                <a:srgbClr val="4F6128"/>
              </a:solidFill>
              <a:latin typeface="Gulim"/>
              <a:cs typeface="Gulim"/>
            </a:endParaRPr>
          </a:p>
          <a:p>
            <a:pPr marL="12700" algn="ctr"/>
            <a:r>
              <a:rPr lang="ko-KR" altLang="en-US" sz="1600" spc="-180" dirty="0" smtClean="0">
                <a:solidFill>
                  <a:srgbClr val="4F6128"/>
                </a:solidFill>
                <a:latin typeface="Gulim"/>
                <a:cs typeface="Gulim"/>
              </a:rPr>
              <a:t>리뷰 추출</a:t>
            </a:r>
            <a:endParaRPr sz="1600" spc="-180">
              <a:solidFill>
                <a:srgbClr val="4F6128"/>
              </a:solidFill>
              <a:latin typeface="Gulim"/>
              <a:cs typeface="Gulim"/>
            </a:endParaRPr>
          </a:p>
        </p:txBody>
      </p:sp>
      <p:sp>
        <p:nvSpPr>
          <p:cNvPr id="30" name="object 20"/>
          <p:cNvSpPr/>
          <p:nvPr/>
        </p:nvSpPr>
        <p:spPr>
          <a:xfrm>
            <a:off x="858203" y="1752600"/>
            <a:ext cx="467080" cy="467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1"/>
          <p:cNvSpPr txBox="1"/>
          <p:nvPr/>
        </p:nvSpPr>
        <p:spPr>
          <a:xfrm>
            <a:off x="1000303" y="1911984"/>
            <a:ext cx="18097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spc="2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050">
              <a:latin typeface="Arial"/>
              <a:cs typeface="Arial"/>
            </a:endParaRPr>
          </a:p>
        </p:txBody>
      </p:sp>
      <p:sp>
        <p:nvSpPr>
          <p:cNvPr id="32" name="object 22"/>
          <p:cNvSpPr txBox="1"/>
          <p:nvPr/>
        </p:nvSpPr>
        <p:spPr>
          <a:xfrm>
            <a:off x="1371600" y="3106579"/>
            <a:ext cx="97663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모형 적용</a:t>
            </a:r>
            <a:endParaRPr sz="1600" spc="-180">
              <a:solidFill>
                <a:srgbClr val="205868"/>
              </a:solidFill>
              <a:latin typeface="Gulim"/>
              <a:cs typeface="Gulim"/>
            </a:endParaRPr>
          </a:p>
        </p:txBody>
      </p:sp>
      <p:sp>
        <p:nvSpPr>
          <p:cNvPr id="36" name="object 23"/>
          <p:cNvSpPr/>
          <p:nvPr/>
        </p:nvSpPr>
        <p:spPr>
          <a:xfrm>
            <a:off x="858203" y="2971800"/>
            <a:ext cx="467080" cy="467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4"/>
          <p:cNvSpPr txBox="1"/>
          <p:nvPr/>
        </p:nvSpPr>
        <p:spPr>
          <a:xfrm>
            <a:off x="1000303" y="3111753"/>
            <a:ext cx="18097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spc="2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1050">
              <a:latin typeface="Arial"/>
              <a:cs typeface="Arial"/>
            </a:endParaRPr>
          </a:p>
        </p:txBody>
      </p:sp>
      <p:sp>
        <p:nvSpPr>
          <p:cNvPr id="38" name="object 25"/>
          <p:cNvSpPr txBox="1"/>
          <p:nvPr/>
        </p:nvSpPr>
        <p:spPr>
          <a:xfrm>
            <a:off x="1233170" y="4308157"/>
            <a:ext cx="120523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lang="ko-KR" altLang="en-US" sz="1600" spc="-180" dirty="0" smtClean="0">
                <a:solidFill>
                  <a:srgbClr val="244060"/>
                </a:solidFill>
                <a:latin typeface="Gulim"/>
                <a:cs typeface="Gulim"/>
              </a:rPr>
              <a:t>메인 키워드 </a:t>
            </a:r>
            <a:endParaRPr lang="en-US" altLang="ko-KR" sz="1600" spc="-180" dirty="0" smtClean="0">
              <a:solidFill>
                <a:srgbClr val="244060"/>
              </a:solidFill>
              <a:latin typeface="Gulim"/>
              <a:cs typeface="Gulim"/>
            </a:endParaRPr>
          </a:p>
          <a:p>
            <a:pPr marL="12700" algn="ctr"/>
            <a:r>
              <a:rPr lang="ko-KR" altLang="en-US" sz="1600" spc="-180" dirty="0" smtClean="0">
                <a:solidFill>
                  <a:srgbClr val="244060"/>
                </a:solidFill>
                <a:latin typeface="Gulim"/>
                <a:cs typeface="Gulim"/>
              </a:rPr>
              <a:t>추출</a:t>
            </a:r>
            <a:endParaRPr sz="1600" spc="-180">
              <a:solidFill>
                <a:srgbClr val="244060"/>
              </a:solidFill>
              <a:latin typeface="Gulim"/>
              <a:cs typeface="Gulim"/>
            </a:endParaRPr>
          </a:p>
        </p:txBody>
      </p:sp>
      <p:sp>
        <p:nvSpPr>
          <p:cNvPr id="39" name="object 26"/>
          <p:cNvSpPr/>
          <p:nvPr/>
        </p:nvSpPr>
        <p:spPr>
          <a:xfrm>
            <a:off x="858203" y="4267200"/>
            <a:ext cx="467080" cy="4671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7"/>
          <p:cNvSpPr txBox="1"/>
          <p:nvPr/>
        </p:nvSpPr>
        <p:spPr>
          <a:xfrm>
            <a:off x="1000303" y="4427219"/>
            <a:ext cx="18097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spc="2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1050">
              <a:latin typeface="Arial"/>
              <a:cs typeface="Arial"/>
            </a:endParaRPr>
          </a:p>
        </p:txBody>
      </p:sp>
      <p:sp>
        <p:nvSpPr>
          <p:cNvPr id="41" name="object 28"/>
          <p:cNvSpPr txBox="1"/>
          <p:nvPr/>
        </p:nvSpPr>
        <p:spPr>
          <a:xfrm>
            <a:off x="1385570" y="5679757"/>
            <a:ext cx="97663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lang="ko-KR" altLang="en-US" sz="1600" spc="-180" dirty="0" smtClean="0">
                <a:solidFill>
                  <a:srgbClr val="5F497A"/>
                </a:solidFill>
                <a:latin typeface="Gulim"/>
                <a:cs typeface="Gulim"/>
              </a:rPr>
              <a:t>세부 키워드</a:t>
            </a:r>
            <a:endParaRPr lang="en-US" altLang="ko-KR" sz="1600" spc="-180" dirty="0" smtClean="0">
              <a:solidFill>
                <a:srgbClr val="5F497A"/>
              </a:solidFill>
              <a:latin typeface="Gulim"/>
              <a:cs typeface="Gulim"/>
            </a:endParaRPr>
          </a:p>
          <a:p>
            <a:pPr marL="12700" marR="5080" algn="ctr">
              <a:lnSpc>
                <a:spcPct val="100000"/>
              </a:lnSpc>
            </a:pPr>
            <a:r>
              <a:rPr lang="ko-KR" altLang="en-US" sz="1600" spc="-180" dirty="0" smtClean="0">
                <a:solidFill>
                  <a:srgbClr val="5F497A"/>
                </a:solidFill>
                <a:latin typeface="Gulim"/>
                <a:cs typeface="Gulim"/>
              </a:rPr>
              <a:t>추출</a:t>
            </a:r>
            <a:endParaRPr lang="en-US" sz="1600" spc="-180" dirty="0" smtClean="0">
              <a:solidFill>
                <a:srgbClr val="5F497A"/>
              </a:solidFill>
              <a:latin typeface="Gulim"/>
              <a:cs typeface="Gulim"/>
            </a:endParaRPr>
          </a:p>
        </p:txBody>
      </p:sp>
      <p:sp>
        <p:nvSpPr>
          <p:cNvPr id="42" name="object 29"/>
          <p:cNvSpPr/>
          <p:nvPr/>
        </p:nvSpPr>
        <p:spPr>
          <a:xfrm>
            <a:off x="858203" y="5638800"/>
            <a:ext cx="467080" cy="467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0"/>
          <p:cNvSpPr txBox="1"/>
          <p:nvPr/>
        </p:nvSpPr>
        <p:spPr>
          <a:xfrm>
            <a:off x="1000303" y="5799201"/>
            <a:ext cx="18097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spc="2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1050">
              <a:latin typeface="Arial"/>
              <a:cs typeface="Arial"/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1670507" y="2361185"/>
            <a:ext cx="340360" cy="610615"/>
          </a:xfrm>
          <a:custGeom>
            <a:avLst/>
            <a:gdLst/>
            <a:ahLst/>
            <a:cxnLst/>
            <a:rect l="l" t="t" r="r" b="b"/>
            <a:pathLst>
              <a:path w="340360" h="862330">
                <a:moveTo>
                  <a:pt x="340232" y="692150"/>
                </a:moveTo>
                <a:lnTo>
                  <a:pt x="0" y="692150"/>
                </a:lnTo>
                <a:lnTo>
                  <a:pt x="170053" y="862330"/>
                </a:lnTo>
                <a:lnTo>
                  <a:pt x="340232" y="692150"/>
                </a:lnTo>
                <a:close/>
              </a:path>
              <a:path w="340360" h="862330">
                <a:moveTo>
                  <a:pt x="255143" y="0"/>
                </a:moveTo>
                <a:lnTo>
                  <a:pt x="85090" y="0"/>
                </a:lnTo>
                <a:lnTo>
                  <a:pt x="85090" y="692150"/>
                </a:lnTo>
                <a:lnTo>
                  <a:pt x="255143" y="692150"/>
                </a:lnTo>
                <a:lnTo>
                  <a:pt x="25514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8"/>
          <p:cNvSpPr/>
          <p:nvPr/>
        </p:nvSpPr>
        <p:spPr>
          <a:xfrm flipH="1">
            <a:off x="2819400" y="1780160"/>
            <a:ext cx="16765" cy="4468240"/>
          </a:xfrm>
          <a:custGeom>
            <a:avLst/>
            <a:gdLst/>
            <a:ahLst/>
            <a:cxnLst/>
            <a:rect l="l" t="t" r="r" b="b"/>
            <a:pathLst>
              <a:path h="5688965">
                <a:moveTo>
                  <a:pt x="0" y="0"/>
                </a:moveTo>
                <a:lnTo>
                  <a:pt x="0" y="5688672"/>
                </a:lnTo>
              </a:path>
            </a:pathLst>
          </a:custGeom>
          <a:ln w="9525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"/>
          <p:cNvSpPr txBox="1"/>
          <p:nvPr/>
        </p:nvSpPr>
        <p:spPr>
          <a:xfrm>
            <a:off x="3124200" y="1841956"/>
            <a:ext cx="67818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리뷰 데이터 중 평점이 </a:t>
            </a:r>
            <a:r>
              <a:rPr lang="en-US" altLang="ko-KR" sz="1400" spc="-135" dirty="0" smtClean="0">
                <a:latin typeface="Gulim"/>
                <a:cs typeface="Gulim"/>
              </a:rPr>
              <a:t>1~4, 9~10 </a:t>
            </a:r>
            <a:r>
              <a:rPr lang="ko-KR" altLang="en-US" sz="1400" spc="-135" dirty="0" smtClean="0">
                <a:latin typeface="Gulim"/>
                <a:cs typeface="Gulim"/>
              </a:rPr>
              <a:t>점인 리뷰만 추출</a:t>
            </a:r>
            <a:endParaRPr lang="en-US" altLang="ko-KR" sz="1400" spc="-135" dirty="0" smtClean="0">
              <a:latin typeface="Gulim"/>
              <a:cs typeface="Gulim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3124200" y="4191000"/>
            <a:ext cx="6781800" cy="82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각각의 분리된 데이터에서 메인 키워드 추출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긍정 리뷰 데이터에서 추출된 키워드 </a:t>
            </a:r>
            <a:r>
              <a:rPr lang="en-US" altLang="ko-KR" sz="1400" spc="-135" dirty="0" smtClean="0">
                <a:latin typeface="Gulim"/>
                <a:cs typeface="Gulim"/>
                <a:sym typeface="Wingdings" pitchFamily="2" charset="2"/>
              </a:rPr>
              <a:t></a:t>
            </a:r>
            <a:r>
              <a:rPr lang="ko-KR" altLang="en-US" sz="1400" spc="-135" dirty="0" smtClean="0">
                <a:latin typeface="Gulim"/>
                <a:cs typeface="Gulim"/>
              </a:rPr>
              <a:t> 긍정 키워드 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부정 리뷰 데이터에서 추출된 키워드 </a:t>
            </a:r>
            <a:r>
              <a:rPr lang="en-US" altLang="ko-KR" sz="1400" spc="-135" dirty="0" smtClean="0">
                <a:latin typeface="Gulim"/>
                <a:cs typeface="Gulim"/>
                <a:sym typeface="Wingdings" pitchFamily="2" charset="2"/>
              </a:rPr>
              <a:t></a:t>
            </a:r>
            <a:r>
              <a:rPr lang="ko-KR" altLang="en-US" sz="1400" spc="-135" dirty="0" smtClean="0">
                <a:latin typeface="Gulim"/>
                <a:cs typeface="Gulim"/>
              </a:rPr>
              <a:t> 부정 키워드</a:t>
            </a:r>
            <a:endParaRPr lang="en-US" altLang="ko-KR" sz="1400" b="1" spc="-135" dirty="0" smtClean="0">
              <a:latin typeface="Gulim"/>
              <a:cs typeface="Gulim"/>
            </a:endParaRPr>
          </a:p>
        </p:txBody>
      </p:sp>
      <p:sp>
        <p:nvSpPr>
          <p:cNvPr id="25" name="object 5"/>
          <p:cNvSpPr txBox="1"/>
          <p:nvPr/>
        </p:nvSpPr>
        <p:spPr>
          <a:xfrm>
            <a:off x="3124200" y="5715000"/>
            <a:ext cx="67818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메인 키워드가 존재하는 리뷰들 중에서 서브 키워드 추출</a:t>
            </a:r>
            <a:endParaRPr lang="en-US" altLang="ko-KR" sz="1400" b="1" spc="-135" dirty="0" smtClean="0">
              <a:latin typeface="Gulim"/>
              <a:cs typeface="Gulim"/>
            </a:endParaRPr>
          </a:p>
        </p:txBody>
      </p:sp>
      <p:sp>
        <p:nvSpPr>
          <p:cNvPr id="26" name="object 5"/>
          <p:cNvSpPr txBox="1"/>
          <p:nvPr/>
        </p:nvSpPr>
        <p:spPr>
          <a:xfrm>
            <a:off x="3124200" y="2908345"/>
            <a:ext cx="6781800" cy="52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	추출된 데이터를 모형에 적용</a:t>
            </a:r>
            <a:endParaRPr lang="en-US" altLang="ko-KR" sz="1400" spc="-135" dirty="0" smtClean="0">
              <a:latin typeface="Gulim"/>
              <a:cs typeface="Gulim"/>
            </a:endParaRPr>
          </a:p>
          <a:p>
            <a:pPr marL="355600" indent="-3429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  모형 결과를 이용해 데이터를 긍정 부정 리뷰 데이터로 분리</a:t>
            </a:r>
            <a:endParaRPr lang="en-US" altLang="ko-KR" sz="1400" b="1" spc="-135" dirty="0" smtClean="0">
              <a:latin typeface="Gulim"/>
              <a:cs typeface="Gulim"/>
            </a:endParaRPr>
          </a:p>
        </p:txBody>
      </p:sp>
      <p:sp>
        <p:nvSpPr>
          <p:cNvPr id="28" name="object 31"/>
          <p:cNvSpPr/>
          <p:nvPr/>
        </p:nvSpPr>
        <p:spPr>
          <a:xfrm>
            <a:off x="1670507" y="3581400"/>
            <a:ext cx="340360" cy="610615"/>
          </a:xfrm>
          <a:custGeom>
            <a:avLst/>
            <a:gdLst/>
            <a:ahLst/>
            <a:cxnLst/>
            <a:rect l="l" t="t" r="r" b="b"/>
            <a:pathLst>
              <a:path w="340360" h="862330">
                <a:moveTo>
                  <a:pt x="340232" y="692150"/>
                </a:moveTo>
                <a:lnTo>
                  <a:pt x="0" y="692150"/>
                </a:lnTo>
                <a:lnTo>
                  <a:pt x="170053" y="862330"/>
                </a:lnTo>
                <a:lnTo>
                  <a:pt x="340232" y="692150"/>
                </a:lnTo>
                <a:close/>
              </a:path>
              <a:path w="340360" h="862330">
                <a:moveTo>
                  <a:pt x="255143" y="0"/>
                </a:moveTo>
                <a:lnTo>
                  <a:pt x="85090" y="0"/>
                </a:lnTo>
                <a:lnTo>
                  <a:pt x="85090" y="692150"/>
                </a:lnTo>
                <a:lnTo>
                  <a:pt x="255143" y="692150"/>
                </a:lnTo>
                <a:lnTo>
                  <a:pt x="25514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/>
          <p:cNvSpPr/>
          <p:nvPr/>
        </p:nvSpPr>
        <p:spPr>
          <a:xfrm>
            <a:off x="1670507" y="4953000"/>
            <a:ext cx="340360" cy="610615"/>
          </a:xfrm>
          <a:custGeom>
            <a:avLst/>
            <a:gdLst/>
            <a:ahLst/>
            <a:cxnLst/>
            <a:rect l="l" t="t" r="r" b="b"/>
            <a:pathLst>
              <a:path w="340360" h="862330">
                <a:moveTo>
                  <a:pt x="340232" y="692150"/>
                </a:moveTo>
                <a:lnTo>
                  <a:pt x="0" y="692150"/>
                </a:lnTo>
                <a:lnTo>
                  <a:pt x="170053" y="862330"/>
                </a:lnTo>
                <a:lnTo>
                  <a:pt x="340232" y="692150"/>
                </a:lnTo>
                <a:close/>
              </a:path>
              <a:path w="340360" h="862330">
                <a:moveTo>
                  <a:pt x="255143" y="0"/>
                </a:moveTo>
                <a:lnTo>
                  <a:pt x="85090" y="0"/>
                </a:lnTo>
                <a:lnTo>
                  <a:pt x="85090" y="692150"/>
                </a:lnTo>
                <a:lnTo>
                  <a:pt x="255143" y="692150"/>
                </a:lnTo>
                <a:lnTo>
                  <a:pt x="25514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79425" y="320675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50" dirty="0" smtClean="0">
                <a:latin typeface="Arial"/>
                <a:cs typeface="Arial"/>
              </a:rPr>
              <a:t>6.1</a:t>
            </a:r>
            <a:r>
              <a:rPr spc="50" smtClean="0">
                <a:latin typeface="Arial"/>
                <a:cs typeface="Arial"/>
              </a:rPr>
              <a:t> </a:t>
            </a:r>
            <a:r>
              <a:rPr lang="ko-KR" altLang="en-US" spc="-215" dirty="0" smtClean="0">
                <a:latin typeface="Arial"/>
                <a:cs typeface="Arial"/>
              </a:rPr>
              <a:t>키워드</a:t>
            </a:r>
            <a:r>
              <a:rPr spc="-60" smtClean="0"/>
              <a:t> </a:t>
            </a:r>
            <a:r>
              <a:rPr spc="-215" dirty="0"/>
              <a:t>추출</a:t>
            </a:r>
          </a:p>
        </p:txBody>
      </p:sp>
      <p:sp>
        <p:nvSpPr>
          <p:cNvPr id="5" name="object 5"/>
          <p:cNvSpPr/>
          <p:nvPr/>
        </p:nvSpPr>
        <p:spPr>
          <a:xfrm>
            <a:off x="475221" y="1219200"/>
            <a:ext cx="467080" cy="467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7321" y="1378840"/>
            <a:ext cx="18097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spc="2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8788" y="1306449"/>
            <a:ext cx="3798012" cy="68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lang="ko-KR" altLang="en-US" sz="1600" spc="-180" dirty="0" smtClean="0">
                <a:solidFill>
                  <a:srgbClr val="4F6128"/>
                </a:solidFill>
                <a:latin typeface="Gulim"/>
                <a:cs typeface="Gulim"/>
              </a:rPr>
              <a:t>리뷰에서 키워드 추출</a:t>
            </a:r>
            <a:endParaRPr lang="en-US" altLang="ko-KR" sz="1600" spc="-180" dirty="0" smtClean="0">
              <a:solidFill>
                <a:srgbClr val="4F6128"/>
              </a:solidFill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lang="en-US" altLang="ko-KR" sz="1050" spc="-105" dirty="0" smtClean="0">
                <a:latin typeface="Gulim"/>
                <a:cs typeface="Gulim"/>
              </a:rPr>
              <a:t>•   </a:t>
            </a:r>
            <a:r>
              <a:rPr lang="ko-KR" altLang="en-US" sz="1050" spc="-105" dirty="0" smtClean="0">
                <a:latin typeface="Gulim"/>
                <a:cs typeface="Gulim"/>
              </a:rPr>
              <a:t>문장 내에 나타난 키워드를 긍정 키워드와 부정키워드로 나누어 추출</a:t>
            </a:r>
          </a:p>
          <a:p>
            <a:pPr marL="473709"/>
            <a:endParaRPr sz="1050" spc="-105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5221" y="5442333"/>
            <a:ext cx="467080" cy="467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7321" y="5532629"/>
            <a:ext cx="4117975" cy="52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73709" algn="l"/>
              </a:tabLst>
            </a:pPr>
            <a:r>
              <a:rPr sz="1050" b="1" spc="2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r>
              <a:rPr sz="1050" b="1" spc="2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키워드에서 세부 키워드 추출</a:t>
            </a:r>
            <a:endParaRPr sz="1600">
              <a:latin typeface="Gulim"/>
              <a:cs typeface="Gulim"/>
            </a:endParaRPr>
          </a:p>
          <a:p>
            <a:pPr marL="473709">
              <a:lnSpc>
                <a:spcPct val="100000"/>
              </a:lnSpc>
              <a:spcBef>
                <a:spcPts val="890"/>
              </a:spcBef>
            </a:pPr>
            <a:r>
              <a:rPr lang="ko-KR" altLang="en-US" sz="1050" spc="-105" dirty="0" smtClean="0">
                <a:latin typeface="Gulim"/>
                <a:cs typeface="Gulim"/>
              </a:rPr>
              <a:t>•  해당 키워드 안에서 연관성이 높은 제</a:t>
            </a:r>
            <a:r>
              <a:rPr lang="en-US" altLang="ko-KR" sz="1050" spc="-105" dirty="0" smtClean="0">
                <a:latin typeface="Gulim"/>
                <a:cs typeface="Gulim"/>
              </a:rPr>
              <a:t>2</a:t>
            </a:r>
            <a:r>
              <a:rPr lang="ko-KR" altLang="en-US" sz="1050" spc="-105" dirty="0" smtClean="0">
                <a:latin typeface="Gulim"/>
                <a:cs typeface="Gulim"/>
              </a:rPr>
              <a:t>의 키워드 추출</a:t>
            </a:r>
            <a:endParaRPr lang="ko-KR" altLang="en-US" sz="1050" spc="-105" dirty="0">
              <a:latin typeface="Gulim"/>
              <a:cs typeface="Gulim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24400" y="3101371"/>
            <a:ext cx="359410" cy="309880"/>
          </a:xfrm>
          <a:custGeom>
            <a:avLst/>
            <a:gdLst/>
            <a:ahLst/>
            <a:cxnLst/>
            <a:rect l="l" t="t" r="r" b="b"/>
            <a:pathLst>
              <a:path w="359409" h="309880">
                <a:moveTo>
                  <a:pt x="126365" y="0"/>
                </a:moveTo>
                <a:lnTo>
                  <a:pt x="126365" y="77470"/>
                </a:lnTo>
                <a:lnTo>
                  <a:pt x="0" y="77470"/>
                </a:lnTo>
                <a:lnTo>
                  <a:pt x="0" y="232410"/>
                </a:lnTo>
                <a:lnTo>
                  <a:pt x="126365" y="232410"/>
                </a:lnTo>
                <a:lnTo>
                  <a:pt x="126365" y="309880"/>
                </a:lnTo>
                <a:lnTo>
                  <a:pt x="359155" y="154939"/>
                </a:lnTo>
                <a:lnTo>
                  <a:pt x="126365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2501" y="5105400"/>
            <a:ext cx="9001125" cy="0"/>
          </a:xfrm>
          <a:custGeom>
            <a:avLst/>
            <a:gdLst/>
            <a:ahLst/>
            <a:cxnLst/>
            <a:rect l="l" t="t" r="r" b="b"/>
            <a:pathLst>
              <a:path w="9001125">
                <a:moveTo>
                  <a:pt x="0" y="0"/>
                </a:moveTo>
                <a:lnTo>
                  <a:pt x="9000998" y="0"/>
                </a:lnTo>
              </a:path>
            </a:pathLst>
          </a:custGeom>
          <a:ln w="9525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7"/>
          <p:cNvSpPr txBox="1"/>
          <p:nvPr/>
        </p:nvSpPr>
        <p:spPr>
          <a:xfrm>
            <a:off x="81534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06.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서비스 활용 방안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5" name="Holder 7"/>
          <p:cNvSpPr txBox="1">
            <a:spLocks/>
          </p:cNvSpPr>
          <p:nvPr/>
        </p:nvSpPr>
        <p:spPr>
          <a:xfrm>
            <a:off x="9370314" y="6656984"/>
            <a:ext cx="307086" cy="201015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1125" y="2115851"/>
            <a:ext cx="2276475" cy="218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9525" y="2115851"/>
            <a:ext cx="2047875" cy="228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직사각형 54"/>
          <p:cNvSpPr/>
          <p:nvPr/>
        </p:nvSpPr>
        <p:spPr>
          <a:xfrm>
            <a:off x="8001000" y="1734851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</a:rPr>
              <a:t>부정키워드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ko-KR" altLang="en-US" sz="1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562600" y="1734851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</a:rPr>
              <a:t>긍정키워드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ko-KR" altLang="en-US" sz="1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" y="1887251"/>
            <a:ext cx="39052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object 31"/>
          <p:cNvSpPr/>
          <p:nvPr/>
        </p:nvSpPr>
        <p:spPr>
          <a:xfrm>
            <a:off x="5715000" y="4478050"/>
            <a:ext cx="340360" cy="474949"/>
          </a:xfrm>
          <a:custGeom>
            <a:avLst/>
            <a:gdLst/>
            <a:ahLst/>
            <a:cxnLst/>
            <a:rect l="l" t="t" r="r" b="b"/>
            <a:pathLst>
              <a:path w="340360" h="862330">
                <a:moveTo>
                  <a:pt x="340232" y="692150"/>
                </a:moveTo>
                <a:lnTo>
                  <a:pt x="0" y="692150"/>
                </a:lnTo>
                <a:lnTo>
                  <a:pt x="170053" y="862330"/>
                </a:lnTo>
                <a:lnTo>
                  <a:pt x="340232" y="692150"/>
                </a:lnTo>
                <a:close/>
              </a:path>
              <a:path w="340360" h="862330">
                <a:moveTo>
                  <a:pt x="255143" y="0"/>
                </a:moveTo>
                <a:lnTo>
                  <a:pt x="85090" y="0"/>
                </a:lnTo>
                <a:lnTo>
                  <a:pt x="85090" y="692150"/>
                </a:lnTo>
                <a:lnTo>
                  <a:pt x="255143" y="692150"/>
                </a:lnTo>
                <a:lnTo>
                  <a:pt x="25514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타원 63"/>
          <p:cNvSpPr/>
          <p:nvPr/>
        </p:nvSpPr>
        <p:spPr>
          <a:xfrm>
            <a:off x="5105400" y="2420651"/>
            <a:ext cx="304800" cy="246349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7620000" y="2573051"/>
            <a:ext cx="228600" cy="2286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43800" y="5400675"/>
            <a:ext cx="18859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05400" y="5400675"/>
            <a:ext cx="20669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object 31"/>
          <p:cNvSpPr/>
          <p:nvPr/>
        </p:nvSpPr>
        <p:spPr>
          <a:xfrm>
            <a:off x="8229600" y="4478050"/>
            <a:ext cx="340360" cy="474949"/>
          </a:xfrm>
          <a:custGeom>
            <a:avLst/>
            <a:gdLst/>
            <a:ahLst/>
            <a:cxnLst/>
            <a:rect l="l" t="t" r="r" b="b"/>
            <a:pathLst>
              <a:path w="340360" h="862330">
                <a:moveTo>
                  <a:pt x="340232" y="692150"/>
                </a:moveTo>
                <a:lnTo>
                  <a:pt x="0" y="692150"/>
                </a:lnTo>
                <a:lnTo>
                  <a:pt x="170053" y="862330"/>
                </a:lnTo>
                <a:lnTo>
                  <a:pt x="340232" y="692150"/>
                </a:lnTo>
                <a:close/>
              </a:path>
              <a:path w="340360" h="862330">
                <a:moveTo>
                  <a:pt x="255143" y="0"/>
                </a:moveTo>
                <a:lnTo>
                  <a:pt x="85090" y="0"/>
                </a:lnTo>
                <a:lnTo>
                  <a:pt x="85090" y="692150"/>
                </a:lnTo>
                <a:lnTo>
                  <a:pt x="255143" y="692150"/>
                </a:lnTo>
                <a:lnTo>
                  <a:pt x="25514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9" name="Holder 7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307086" cy="201015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48</a:t>
            </a:fld>
            <a:endParaRPr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506374" y="320547"/>
            <a:ext cx="889325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6.2 </a:t>
            </a:r>
            <a:r>
              <a:rPr lang="ko-KR" altLang="en-US" sz="2000" b="1" kern="0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시각화 서비스 제공</a:t>
            </a:r>
            <a:endParaRPr kumimoji="0" lang="ko-KR" alt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81534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06.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서비스 활용 방안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8445" y="1091625"/>
            <a:ext cx="1880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시각화  과정</a:t>
            </a:r>
          </a:p>
        </p:txBody>
      </p:sp>
      <p:sp>
        <p:nvSpPr>
          <p:cNvPr id="13" name="object 6"/>
          <p:cNvSpPr txBox="1"/>
          <p:nvPr/>
        </p:nvSpPr>
        <p:spPr>
          <a:xfrm>
            <a:off x="655726" y="1882567"/>
            <a:ext cx="22398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>
              <a:lnSpc>
                <a:spcPct val="100000"/>
              </a:lnSpc>
            </a:pPr>
            <a:r>
              <a:rPr lang="ko-KR" altLang="en-US" sz="1600" b="1" spc="-18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시각화 도구</a:t>
            </a:r>
            <a:endParaRPr lang="en-US" altLang="ko-KR" sz="1600" b="1" spc="-180" dirty="0" smtClean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2206000"/>
            <a:ext cx="9067800" cy="612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4572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dirty="0" smtClean="0">
                <a:latin typeface="Gulim"/>
                <a:cs typeface="Gulim"/>
              </a:rPr>
              <a:t>•   </a:t>
            </a:r>
            <a:r>
              <a:rPr lang="en-US" altLang="ko-KR" sz="1400" dirty="0" smtClean="0">
                <a:latin typeface="Gulim"/>
                <a:cs typeface="Gulim"/>
              </a:rPr>
              <a:t>Tag Canvas  </a:t>
            </a:r>
            <a:r>
              <a:rPr lang="en-US" altLang="ko-KR" sz="1400" spc="-135" dirty="0" smtClean="0">
                <a:latin typeface="Gulim"/>
                <a:cs typeface="Gulim"/>
              </a:rPr>
              <a:t>: </a:t>
            </a:r>
            <a:r>
              <a:rPr lang="ko-KR" altLang="en-US" sz="1400" spc="-135" dirty="0" smtClean="0">
                <a:latin typeface="Gulim"/>
                <a:cs typeface="Gulim"/>
              </a:rPr>
              <a:t>태그 </a:t>
            </a:r>
            <a:r>
              <a:rPr lang="ko-KR" altLang="en-US" sz="1400" spc="-135" dirty="0" err="1" smtClean="0">
                <a:latin typeface="Gulim"/>
                <a:cs typeface="Gulim"/>
              </a:rPr>
              <a:t>클라우드에</a:t>
            </a:r>
            <a:r>
              <a:rPr lang="ko-KR" altLang="en-US" sz="1400" spc="-135" dirty="0" smtClean="0">
                <a:latin typeface="Gulim"/>
                <a:cs typeface="Gulim"/>
              </a:rPr>
              <a:t> 기반한 </a:t>
            </a:r>
            <a:r>
              <a:rPr lang="en-US" altLang="ko-KR" sz="1400" dirty="0" smtClean="0">
                <a:latin typeface="Gulim"/>
                <a:cs typeface="Gulim"/>
              </a:rPr>
              <a:t>HTML5 canvas</a:t>
            </a:r>
            <a:r>
              <a:rPr lang="ko-KR" altLang="en-US" sz="1400" spc="-135" dirty="0" smtClean="0">
                <a:latin typeface="Gulim"/>
                <a:cs typeface="Gulim"/>
              </a:rPr>
              <a:t>를 그려주는 </a:t>
            </a:r>
            <a:r>
              <a:rPr lang="en-US" altLang="ko-KR" sz="1400" dirty="0" smtClean="0">
                <a:latin typeface="Gulim"/>
                <a:cs typeface="Gulim"/>
              </a:rPr>
              <a:t>Java script Class</a:t>
            </a:r>
          </a:p>
          <a:p>
            <a:pPr marL="12700" indent="-4572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>
                <a:latin typeface="Gulim"/>
                <a:cs typeface="Gulim"/>
              </a:rPr>
              <a:t>•</a:t>
            </a:r>
            <a:r>
              <a:rPr lang="ko-KR" altLang="en-US" sz="1400" dirty="0">
                <a:latin typeface="Gulim"/>
                <a:cs typeface="Gulim"/>
              </a:rPr>
              <a:t>	</a:t>
            </a:r>
            <a:r>
              <a:rPr lang="ko-KR" altLang="en-US" sz="1400" spc="-135" dirty="0">
                <a:latin typeface="Gulim"/>
                <a:cs typeface="Gulim"/>
              </a:rPr>
              <a:t>추출된 키워드를 </a:t>
            </a:r>
            <a:r>
              <a:rPr lang="en-US" altLang="ko-KR" sz="1400" dirty="0">
                <a:latin typeface="Gulim"/>
                <a:cs typeface="Gulim"/>
              </a:rPr>
              <a:t>Tag Canvas</a:t>
            </a:r>
            <a:r>
              <a:rPr lang="en-US" altLang="ko-KR" sz="1400" spc="-135" dirty="0">
                <a:latin typeface="Gulim"/>
                <a:cs typeface="Gulim"/>
              </a:rPr>
              <a:t> </a:t>
            </a:r>
            <a:r>
              <a:rPr lang="ko-KR" altLang="en-US" sz="1400" spc="-135" dirty="0">
                <a:latin typeface="Gulim"/>
                <a:cs typeface="Gulim"/>
              </a:rPr>
              <a:t>를 </a:t>
            </a:r>
            <a:r>
              <a:rPr lang="ko-KR" altLang="en-US" sz="1400" spc="-135" dirty="0" smtClean="0">
                <a:latin typeface="Gulim"/>
                <a:cs typeface="Gulim"/>
              </a:rPr>
              <a:t>이용해 웹 페이지에 시각화</a:t>
            </a:r>
            <a:endParaRPr lang="en-US" altLang="ko-KR" sz="1400" spc="-135" dirty="0">
              <a:latin typeface="Gulim"/>
              <a:cs typeface="Gulim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655726" y="5621179"/>
            <a:ext cx="223987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659" marR="5080" indent="-441959">
              <a:lnSpc>
                <a:spcPct val="100000"/>
              </a:lnSpc>
            </a:pPr>
            <a:r>
              <a:rPr lang="ko-KR" altLang="en-US" sz="1600" b="1" spc="-180" dirty="0" smtClean="0">
                <a:solidFill>
                  <a:srgbClr val="4F81BC"/>
                </a:solidFill>
                <a:latin typeface="+mj-ea"/>
                <a:ea typeface="+mj-ea"/>
                <a:cs typeface="Malgun Gothic"/>
              </a:rPr>
              <a:t>웹  페이지 구성</a:t>
            </a:r>
            <a:endParaRPr lang="en-US" altLang="ko-KR" sz="1600" b="1" spc="-180" dirty="0" smtClean="0">
              <a:solidFill>
                <a:srgbClr val="4F81BC"/>
              </a:solidFill>
              <a:latin typeface="+mj-ea"/>
              <a:ea typeface="+mj-ea"/>
              <a:cs typeface="Malgun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800" y="5940623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indent="-457200">
              <a:spcBef>
                <a:spcPts val="720"/>
              </a:spcBef>
              <a:buClr>
                <a:schemeClr val="tx2">
                  <a:lumMod val="60000"/>
                  <a:lumOff val="40000"/>
                </a:schemeClr>
              </a:buClr>
              <a:tabLst>
                <a:tab pos="193675" algn="l"/>
              </a:tabLst>
            </a:pPr>
            <a:r>
              <a:rPr lang="ko-KR" altLang="en-US" sz="1400" spc="-135" dirty="0" smtClean="0">
                <a:latin typeface="Gulim"/>
                <a:cs typeface="Gulim"/>
              </a:rPr>
              <a:t>• </a:t>
            </a:r>
            <a:r>
              <a:rPr lang="ko-KR" altLang="en-US" sz="1400" spc="-135" dirty="0" smtClean="0">
                <a:latin typeface="Gulim"/>
                <a:cs typeface="Gulim"/>
              </a:rPr>
              <a:t> </a:t>
            </a:r>
            <a:r>
              <a:rPr lang="en-US" altLang="ko-KR" sz="1400" dirty="0" smtClean="0"/>
              <a:t>Python</a:t>
            </a:r>
            <a:r>
              <a:rPr lang="ko-KR" altLang="en-US" sz="1400" spc="-135" dirty="0" smtClean="0">
                <a:latin typeface="Gulim"/>
                <a:cs typeface="Gulim"/>
              </a:rPr>
              <a:t>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Flask</a:t>
            </a:r>
            <a:r>
              <a:rPr lang="ko-KR" altLang="en-US" sz="1400" spc="-135" dirty="0" smtClean="0">
                <a:latin typeface="Gulim"/>
                <a:cs typeface="Gulim"/>
              </a:rPr>
              <a:t>를 사용하여 웹 페이지 구축   </a:t>
            </a:r>
            <a:endParaRPr lang="en-US" altLang="ko-KR" sz="1400" spc="-135" dirty="0">
              <a:latin typeface="Gulim"/>
              <a:cs typeface="Gulim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90600" y="2971800"/>
            <a:ext cx="2971800" cy="2395210"/>
            <a:chOff x="838200" y="2895600"/>
            <a:chExt cx="2971800" cy="2395210"/>
          </a:xfrm>
        </p:grpSpPr>
        <p:sp>
          <p:nvSpPr>
            <p:cNvPr id="4" name="TextBox 3"/>
            <p:cNvSpPr txBox="1"/>
            <p:nvPr/>
          </p:nvSpPr>
          <p:spPr>
            <a:xfrm>
              <a:off x="1676400" y="5029200"/>
              <a:ext cx="12723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002060"/>
                  </a:solidFill>
                </a:rPr>
                <a:t>&lt;Tag Canvas </a:t>
              </a:r>
              <a:r>
                <a:rPr lang="ko-KR" altLang="en-US" sz="1050" spc="-105" dirty="0" smtClean="0">
                  <a:solidFill>
                    <a:srgbClr val="002060"/>
                  </a:solidFill>
                  <a:latin typeface="Gulim"/>
                  <a:cs typeface="Gulim"/>
                </a:rPr>
                <a:t>예시</a:t>
              </a:r>
              <a:r>
                <a:rPr lang="en-US" altLang="ko-KR" sz="1050" spc="-105" dirty="0" smtClean="0">
                  <a:solidFill>
                    <a:srgbClr val="002060"/>
                  </a:solidFill>
                  <a:latin typeface="Gulim"/>
                  <a:cs typeface="Gulim"/>
                </a:rPr>
                <a:t>&gt;</a:t>
              </a:r>
              <a:endParaRPr lang="ko-KR" altLang="en-US" sz="1050" spc="-105" dirty="0">
                <a:solidFill>
                  <a:srgbClr val="002060"/>
                </a:solidFill>
                <a:latin typeface="Gulim"/>
                <a:cs typeface="Gulim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38200" y="2895600"/>
              <a:ext cx="2971800" cy="213360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14400" y="3048000"/>
              <a:ext cx="2819400" cy="1915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9" name="Holder 7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307086" cy="201015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49</a:t>
            </a:fld>
            <a:endParaRPr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506374" y="320547"/>
            <a:ext cx="889325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6.2 </a:t>
            </a:r>
            <a:r>
              <a:rPr lang="ko-KR" altLang="en-US" sz="2000" b="1" kern="0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시각화 서비스 제공</a:t>
            </a:r>
            <a:endParaRPr kumimoji="0" lang="ko-KR" alt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8153400" y="422783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06.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서비스 활용 방안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8445" y="1091625"/>
            <a:ext cx="1513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시연 영상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09600" y="1676400"/>
            <a:ext cx="8686800" cy="47244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GOMCAM 2017-09-14_17-39-17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85800" y="1752600"/>
            <a:ext cx="85344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>
            <a:spLocks/>
          </p:cNvSpPr>
          <p:nvPr/>
        </p:nvSpPr>
        <p:spPr>
          <a:xfrm>
            <a:off x="457200" y="304800"/>
            <a:ext cx="889317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5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1.1 </a:t>
            </a:r>
            <a:r>
              <a:rPr kumimoji="0" lang="ko-KR" altLang="en-US" sz="2000" b="1" i="0" u="none" strike="noStrike" kern="0" cap="none" spc="5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빅데이터 분석</a:t>
            </a:r>
            <a:endParaRPr kumimoji="0" lang="ko-KR" alt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01</a:t>
            </a:r>
            <a:r>
              <a:rPr sz="1200" b="1" spc="-5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분석 배경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5800" y="4648200"/>
            <a:ext cx="8001000" cy="1469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fontAlgn="base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35" dirty="0" smtClean="0">
                <a:latin typeface="Gulim"/>
                <a:cs typeface="Gulim"/>
              </a:rPr>
              <a:t>•</a:t>
            </a:r>
            <a:r>
              <a:rPr lang="ko-KR" altLang="en-US" sz="1200" spc="-135" dirty="0" smtClean="0">
                <a:latin typeface="Gulim"/>
                <a:cs typeface="Gulim"/>
              </a:rPr>
              <a:t>	</a:t>
            </a:r>
            <a:r>
              <a:rPr lang="ko-KR" altLang="en-US" sz="1200" spc="-135" dirty="0" err="1" smtClean="0">
                <a:latin typeface="Gulim"/>
                <a:cs typeface="Gulim"/>
              </a:rPr>
              <a:t>소셜</a:t>
            </a:r>
            <a:r>
              <a:rPr lang="ko-KR" altLang="en-US" sz="1200" spc="-135" dirty="0" smtClean="0">
                <a:latin typeface="Gulim"/>
                <a:cs typeface="Gulim"/>
              </a:rPr>
              <a:t> 미디어의 방대한 데이터를 분석하는 감성 분석은 대중의 기분을 감지하고 </a:t>
            </a:r>
            <a:r>
              <a:rPr lang="ko-KR" altLang="en-US" sz="1200" spc="-135" dirty="0" err="1" smtClean="0">
                <a:latin typeface="Gulim"/>
                <a:cs typeface="Gulim"/>
              </a:rPr>
              <a:t>인사이트를</a:t>
            </a:r>
            <a:r>
              <a:rPr lang="ko-KR" altLang="en-US" sz="1200" spc="-135" dirty="0" smtClean="0">
                <a:latin typeface="Gulim"/>
                <a:cs typeface="Gulim"/>
              </a:rPr>
              <a:t> 제공</a:t>
            </a:r>
            <a:endParaRPr lang="en-US" altLang="ko-KR" sz="1200" spc="-135" dirty="0" smtClean="0">
              <a:latin typeface="Gulim"/>
              <a:cs typeface="Gulim"/>
            </a:endParaRPr>
          </a:p>
          <a:p>
            <a:pPr marL="12700" marR="5080" fontAlgn="base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35" dirty="0" smtClean="0">
                <a:latin typeface="Gulim"/>
                <a:cs typeface="Gulim"/>
              </a:rPr>
              <a:t>•</a:t>
            </a:r>
            <a:r>
              <a:rPr lang="ko-KR" altLang="en-US" sz="1200" spc="-135" dirty="0" smtClean="0">
                <a:latin typeface="Gulim"/>
                <a:cs typeface="Gulim"/>
              </a:rPr>
              <a:t>	특정 키워드</a:t>
            </a:r>
            <a:r>
              <a:rPr lang="en-US" altLang="ko-KR" sz="1200" spc="-135" dirty="0" smtClean="0">
                <a:latin typeface="Gulim"/>
                <a:cs typeface="Gulim"/>
              </a:rPr>
              <a:t>(</a:t>
            </a:r>
            <a:r>
              <a:rPr lang="ko-KR" altLang="en-US" sz="1200" spc="-135" dirty="0" smtClean="0">
                <a:latin typeface="Gulim"/>
                <a:cs typeface="Gulim"/>
              </a:rPr>
              <a:t>이미지</a:t>
            </a:r>
            <a:r>
              <a:rPr lang="en-US" altLang="ko-KR" sz="1200" spc="-135" dirty="0" smtClean="0">
                <a:latin typeface="Gulim"/>
                <a:cs typeface="Gulim"/>
              </a:rPr>
              <a:t>, </a:t>
            </a:r>
            <a:r>
              <a:rPr lang="ko-KR" altLang="en-US" sz="1200" spc="-135" dirty="0" smtClean="0">
                <a:latin typeface="Gulim"/>
                <a:cs typeface="Gulim"/>
              </a:rPr>
              <a:t>제품 등</a:t>
            </a:r>
            <a:r>
              <a:rPr lang="en-US" altLang="ko-KR" sz="1200" spc="-135" dirty="0" smtClean="0">
                <a:latin typeface="Gulim"/>
                <a:cs typeface="Gulim"/>
              </a:rPr>
              <a:t>)</a:t>
            </a:r>
            <a:r>
              <a:rPr lang="ko-KR" altLang="en-US" sz="1200" spc="-135" dirty="0" smtClean="0">
                <a:latin typeface="Gulim"/>
                <a:cs typeface="Gulim"/>
              </a:rPr>
              <a:t>에 대한 감정을 점수화하여 별도의 여론 조사 없이 감정의 정도를 예측</a:t>
            </a:r>
            <a:endParaRPr lang="en-US" altLang="ko-KR" sz="1200" spc="-135" dirty="0" smtClean="0">
              <a:latin typeface="Gulim"/>
              <a:cs typeface="Gulim"/>
            </a:endParaRPr>
          </a:p>
          <a:p>
            <a:pPr marL="12700" marR="5080" fontAlgn="base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35" dirty="0" smtClean="0">
                <a:latin typeface="Gulim"/>
                <a:cs typeface="Gulim"/>
              </a:rPr>
              <a:t>•</a:t>
            </a:r>
            <a:r>
              <a:rPr lang="ko-KR" altLang="en-US" sz="1200" spc="-135" dirty="0" smtClean="0">
                <a:latin typeface="Gulim"/>
                <a:cs typeface="Gulim"/>
              </a:rPr>
              <a:t>	 온라인 리뷰는 네트워크 기술의 발전을 통해 그 영향력이 확대되고 있음</a:t>
            </a:r>
            <a:endParaRPr lang="en-US" altLang="ko-KR" sz="1200" spc="-135" dirty="0" smtClean="0">
              <a:latin typeface="Gulim"/>
              <a:cs typeface="Gulim"/>
            </a:endParaRPr>
          </a:p>
          <a:p>
            <a:pPr marL="12700" marR="5080" fontAlgn="base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35" dirty="0" smtClean="0">
                <a:latin typeface="Gulim"/>
                <a:cs typeface="Gulim"/>
              </a:rPr>
              <a:t>•</a:t>
            </a:r>
            <a:r>
              <a:rPr lang="ko-KR" altLang="en-US" sz="1200" spc="-135" dirty="0" smtClean="0">
                <a:latin typeface="Gulim"/>
                <a:cs typeface="Gulim"/>
              </a:rPr>
              <a:t>	감정의 이유를 분석하여 부정적인 요소를 개선 가능</a:t>
            </a:r>
            <a:endParaRPr lang="en-US" altLang="ko-KR" sz="1200" spc="-135" dirty="0" smtClean="0">
              <a:latin typeface="Gulim"/>
              <a:cs typeface="Gulim"/>
            </a:endParaRPr>
          </a:p>
        </p:txBody>
      </p:sp>
      <p:sp>
        <p:nvSpPr>
          <p:cNvPr id="11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2" name="Holder 7"/>
          <p:cNvSpPr txBox="1">
            <a:spLocks/>
          </p:cNvSpPr>
          <p:nvPr/>
        </p:nvSpPr>
        <p:spPr>
          <a:xfrm>
            <a:off x="9370314" y="6656985"/>
            <a:ext cx="167004" cy="12763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604518" y="1295400"/>
            <a:ext cx="427228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ko-KR" altLang="en-US" sz="3600" spc="-325" dirty="0" smtClean="0">
                <a:solidFill>
                  <a:srgbClr val="244060"/>
                </a:solidFill>
                <a:latin typeface="나눔바른고딕" pitchFamily="50" charset="-127"/>
                <a:ea typeface="나눔바른고딕" pitchFamily="50" charset="-127"/>
                <a:cs typeface="Gulim"/>
              </a:rPr>
              <a:t>감성 분석 목적</a:t>
            </a:r>
            <a:endParaRPr lang="en-US" sz="3600" spc="-325" dirty="0" smtClean="0">
              <a:solidFill>
                <a:srgbClr val="244060"/>
              </a:solidFill>
              <a:latin typeface="나눔바른고딕" pitchFamily="50" charset="-127"/>
              <a:ea typeface="나눔바른고딕" pitchFamily="50" charset="-127"/>
              <a:cs typeface="Gulim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2057400"/>
            <a:ext cx="3429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object 4"/>
          <p:cNvSpPr/>
          <p:nvPr/>
        </p:nvSpPr>
        <p:spPr>
          <a:xfrm>
            <a:off x="5257800" y="2819400"/>
            <a:ext cx="1039495" cy="487680"/>
          </a:xfrm>
          <a:custGeom>
            <a:avLst/>
            <a:gdLst/>
            <a:ahLst/>
            <a:cxnLst/>
            <a:rect l="l" t="t" r="r" b="b"/>
            <a:pathLst>
              <a:path w="1344295" h="792480">
                <a:moveTo>
                  <a:pt x="947928" y="0"/>
                </a:moveTo>
                <a:lnTo>
                  <a:pt x="947928" y="197993"/>
                </a:lnTo>
                <a:lnTo>
                  <a:pt x="0" y="197993"/>
                </a:lnTo>
                <a:lnTo>
                  <a:pt x="0" y="594106"/>
                </a:lnTo>
                <a:lnTo>
                  <a:pt x="947928" y="594106"/>
                </a:lnTo>
                <a:lnTo>
                  <a:pt x="947928" y="792099"/>
                </a:lnTo>
                <a:lnTo>
                  <a:pt x="1344041" y="396113"/>
                </a:lnTo>
                <a:lnTo>
                  <a:pt x="94792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2057400"/>
            <a:ext cx="46767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1473" y="1063497"/>
            <a:ext cx="955040" cy="977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00"/>
              </a:lnSpc>
            </a:pPr>
            <a:r>
              <a:rPr sz="6600" smtClean="0">
                <a:solidFill>
                  <a:srgbClr val="E36C09"/>
                </a:solidFill>
                <a:latin typeface="Century Gothic"/>
                <a:cs typeface="Century Gothic"/>
              </a:rPr>
              <a:t>0</a:t>
            </a:r>
            <a:r>
              <a:rPr lang="en-US" sz="6600" dirty="0" smtClean="0">
                <a:solidFill>
                  <a:srgbClr val="E36C09"/>
                </a:solidFill>
                <a:latin typeface="Century Gothic"/>
                <a:cs typeface="Century Gothic"/>
              </a:rPr>
              <a:t>7</a:t>
            </a:r>
            <a:endParaRPr sz="6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71473" y="2041270"/>
            <a:ext cx="5557927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540"/>
              </a:lnSpc>
            </a:pPr>
            <a:r>
              <a:rPr lang="ko-KR" altLang="en-US" sz="4800" b="0" dirty="0" smtClean="0">
                <a:latin typeface="Century Gothic"/>
                <a:cs typeface="Century Gothic"/>
              </a:rPr>
              <a:t>기대 효과</a:t>
            </a:r>
            <a:endParaRPr sz="4800" b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7400" y="4876800"/>
            <a:ext cx="373380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7.1</a:t>
            </a:r>
            <a:r>
              <a:rPr lang="ko-KR" altLang="en-US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      </a:t>
            </a:r>
            <a:r>
              <a:rPr lang="ko-KR" altLang="en-US" sz="2000" spc="-215" dirty="0" smtClean="0">
                <a:solidFill>
                  <a:srgbClr val="FFFFFF"/>
                </a:solidFill>
                <a:latin typeface="+mn-ea"/>
                <a:cs typeface="Gulim"/>
              </a:rPr>
              <a:t>향후 기대 효과</a:t>
            </a:r>
          </a:p>
          <a:p>
            <a:pPr marL="1270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E36C09"/>
                </a:solidFill>
                <a:latin typeface="Century Gothic"/>
                <a:cs typeface="Century Gothic"/>
              </a:rPr>
              <a:t>7.2      </a:t>
            </a:r>
            <a:r>
              <a:rPr lang="ko-KR" altLang="en-US" sz="2000" spc="-215" dirty="0" smtClean="0">
                <a:solidFill>
                  <a:srgbClr val="FFFFFF"/>
                </a:solidFill>
                <a:latin typeface="+mn-ea"/>
                <a:cs typeface="Gulim"/>
              </a:rPr>
              <a:t>발전 방향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33063"/>
            <a:ext cx="0" cy="2925445"/>
          </a:xfrm>
          <a:custGeom>
            <a:avLst/>
            <a:gdLst/>
            <a:ahLst/>
            <a:cxnLst/>
            <a:rect l="l" t="t" r="r" b="b"/>
            <a:pathLst>
              <a:path h="2925445">
                <a:moveTo>
                  <a:pt x="0" y="2924936"/>
                </a:moveTo>
                <a:lnTo>
                  <a:pt x="0" y="0"/>
                </a:lnTo>
                <a:lnTo>
                  <a:pt x="0" y="2924936"/>
                </a:lnTo>
                <a:close/>
              </a:path>
            </a:pathLst>
          </a:custGeom>
          <a:solidFill>
            <a:srgbClr val="202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506374" y="320547"/>
            <a:ext cx="889325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7.1 </a:t>
            </a:r>
            <a:r>
              <a:rPr lang="ko-KR" altLang="en-US" sz="2000" b="1" spc="50" dirty="0" smtClean="0">
                <a:solidFill>
                  <a:schemeClr val="bg1"/>
                </a:solidFill>
                <a:latin typeface="Arial"/>
                <a:ea typeface="+mj-ea"/>
                <a:cs typeface="Arial"/>
              </a:rPr>
              <a:t>향후 기대 효과</a:t>
            </a:r>
            <a:endParaRPr lang="ko-KR" altLang="en-US" sz="2000" b="1" spc="50" dirty="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382000" y="381000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07.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기대 효과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72" name="Holder 7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383286" cy="201015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51</a:t>
            </a:fld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29377"/>
            <a:ext cx="3871845" cy="1266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26" y="2633990"/>
            <a:ext cx="2955030" cy="18526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4615190"/>
            <a:ext cx="316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00" dirty="0" smtClean="0">
                <a:solidFill>
                  <a:srgbClr val="002060"/>
                </a:solidFill>
              </a:rPr>
              <a:t>&lt;</a:t>
            </a:r>
            <a:r>
              <a:rPr lang="ko-KR" altLang="en-US" sz="1100" spc="-100" dirty="0" smtClean="0">
                <a:solidFill>
                  <a:srgbClr val="002060"/>
                </a:solidFill>
              </a:rPr>
              <a:t>영화 리뷰 사이트 </a:t>
            </a:r>
            <a:r>
              <a:rPr lang="en-US" altLang="ko-KR" sz="1100" spc="-100" dirty="0" smtClean="0">
                <a:solidFill>
                  <a:srgbClr val="002060"/>
                </a:solidFill>
              </a:rPr>
              <a:t>‘</a:t>
            </a:r>
            <a:r>
              <a:rPr lang="ko-KR" altLang="en-US" sz="1100" spc="-100" dirty="0" err="1" smtClean="0">
                <a:solidFill>
                  <a:srgbClr val="002060"/>
                </a:solidFill>
              </a:rPr>
              <a:t>왓챠</a:t>
            </a:r>
            <a:r>
              <a:rPr lang="en-US" altLang="ko-KR" sz="1100" spc="-100" dirty="0" smtClean="0">
                <a:solidFill>
                  <a:srgbClr val="002060"/>
                </a:solidFill>
              </a:rPr>
              <a:t>’</a:t>
            </a:r>
            <a:r>
              <a:rPr lang="ko-KR" altLang="en-US" sz="1100" spc="-100" dirty="0" smtClean="0">
                <a:solidFill>
                  <a:srgbClr val="002060"/>
                </a:solidFill>
              </a:rPr>
              <a:t>일부</a:t>
            </a:r>
            <a:r>
              <a:rPr lang="en-US" altLang="ko-KR" sz="1100" spc="-100" dirty="0" smtClean="0">
                <a:solidFill>
                  <a:srgbClr val="002060"/>
                </a:solidFill>
              </a:rPr>
              <a:t>&gt;</a:t>
            </a:r>
            <a:endParaRPr lang="ko-KR" altLang="en-US" sz="1100" spc="-1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170205"/>
            <a:ext cx="8343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단순히 영화 리뷰만을 제공해주는 기존 사이트들에 본</a:t>
            </a:r>
            <a:r>
              <a:rPr lang="ko-KR" altLang="en-US" sz="1600" b="1" spc="-180" dirty="0" smtClean="0">
                <a:solidFill>
                  <a:srgbClr val="205868"/>
                </a:solidFill>
                <a:latin typeface="Gulim"/>
                <a:cs typeface="Gulim"/>
              </a:rPr>
              <a:t> 프로젝트의 시각화 서비스를 함께 제공</a:t>
            </a: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한다면</a:t>
            </a:r>
            <a:endParaRPr lang="en-US" altLang="ko-KR" sz="1600" spc="-180" dirty="0" smtClean="0">
              <a:solidFill>
                <a:srgbClr val="205868"/>
              </a:solidFill>
              <a:latin typeface="Gulim"/>
              <a:cs typeface="Gulim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소비자들에게 영화에 대한 정보를 </a:t>
            </a:r>
            <a:r>
              <a:rPr lang="ko-KR" altLang="en-US" sz="1600" b="1" spc="-180" dirty="0" smtClean="0">
                <a:solidFill>
                  <a:srgbClr val="205868"/>
                </a:solidFill>
                <a:latin typeface="Gulim"/>
                <a:cs typeface="Gulim"/>
              </a:rPr>
              <a:t>효과적으로 제공</a:t>
            </a: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할 수 있을 것으로 기대</a:t>
            </a:r>
            <a:endParaRPr lang="ko-KR" altLang="en-US" sz="1600" spc="-180" dirty="0">
              <a:solidFill>
                <a:srgbClr val="205868"/>
              </a:solidFill>
              <a:latin typeface="Gulim"/>
              <a:cs typeface="Gulim"/>
            </a:endParaRPr>
          </a:p>
        </p:txBody>
      </p:sp>
      <p:sp>
        <p:nvSpPr>
          <p:cNvPr id="23" name="덧셈 기호 22"/>
          <p:cNvSpPr/>
          <p:nvPr/>
        </p:nvSpPr>
        <p:spPr>
          <a:xfrm>
            <a:off x="4572000" y="2405390"/>
            <a:ext cx="838200" cy="838200"/>
          </a:xfrm>
          <a:prstGeom prst="mathPlus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04800" y="1186190"/>
            <a:ext cx="4038600" cy="33528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 l="10870" t="26667" r="10870"/>
          <a:stretch>
            <a:fillRect/>
          </a:stretch>
        </p:blipFill>
        <p:spPr bwMode="auto">
          <a:xfrm>
            <a:off x="6324600" y="1752600"/>
            <a:ext cx="2743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5638800" y="1186190"/>
            <a:ext cx="4038600" cy="33528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96000" y="4572000"/>
            <a:ext cx="316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00" dirty="0" smtClean="0">
                <a:solidFill>
                  <a:srgbClr val="002060"/>
                </a:solidFill>
              </a:rPr>
              <a:t>&lt;</a:t>
            </a:r>
            <a:r>
              <a:rPr lang="ko-KR" altLang="en-US" sz="1100" spc="-100" dirty="0" smtClean="0">
                <a:solidFill>
                  <a:srgbClr val="002060"/>
                </a:solidFill>
              </a:rPr>
              <a:t>시각화 서비스 일부</a:t>
            </a:r>
            <a:r>
              <a:rPr lang="en-US" altLang="ko-KR" sz="1100" spc="-100" dirty="0" smtClean="0">
                <a:solidFill>
                  <a:srgbClr val="002060"/>
                </a:solidFill>
              </a:rPr>
              <a:t>&gt;</a:t>
            </a:r>
            <a:endParaRPr lang="ko-KR" altLang="en-US" sz="1100" spc="-1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5"/>
          <p:cNvSpPr>
            <a:spLocks noGrp="1"/>
          </p:cNvSpPr>
          <p:nvPr>
            <p:ph type="ftr" sz="quarter" idx="5"/>
          </p:nvPr>
        </p:nvSpPr>
        <p:spPr>
          <a:xfrm>
            <a:off x="468579" y="6646319"/>
            <a:ext cx="969644" cy="115416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19" name="Holder 7"/>
          <p:cNvSpPr>
            <a:spLocks noGrp="1"/>
          </p:cNvSpPr>
          <p:nvPr>
            <p:ph type="sldNum" sz="quarter" idx="7"/>
          </p:nvPr>
        </p:nvSpPr>
        <p:spPr>
          <a:xfrm>
            <a:off x="9370314" y="6656984"/>
            <a:ext cx="307086" cy="201015"/>
          </a:xfr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>
              <a:lnSpc>
                <a:spcPts val="919"/>
              </a:lnSpc>
            </a:pPr>
            <a:fld id="{81D60167-4931-47E6-BA6A-407CBD079E47}" type="slidenum">
              <a:rPr dirty="0"/>
              <a:pPr marL="53975">
                <a:lnSpc>
                  <a:spcPts val="919"/>
                </a:lnSpc>
              </a:pPr>
              <a:t>52</a:t>
            </a:fld>
            <a:endParaRPr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506374" y="320547"/>
            <a:ext cx="889325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7.2 </a:t>
            </a:r>
            <a:r>
              <a:rPr kumimoji="0" lang="ko-KR" altLang="en-US" sz="2000" b="1" i="0" u="none" strike="noStrike" kern="0" cap="none" spc="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발전 방향</a:t>
            </a:r>
            <a:endParaRPr kumimoji="0" lang="ko-KR" altLang="en-US" sz="2000" b="1" i="0" u="none" strike="noStrike" kern="0" cap="none" spc="-215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8382000" y="381000"/>
            <a:ext cx="2438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07. </a:t>
            </a:r>
            <a:r>
              <a:rPr lang="ko-KR" alt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기대 효과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604519" y="1336357"/>
            <a:ext cx="488188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200" b="1" spc="-350" dirty="0" smtClean="0">
                <a:solidFill>
                  <a:srgbClr val="244060"/>
                </a:solidFill>
                <a:latin typeface="+mj-ea"/>
                <a:ea typeface="+mj-ea"/>
                <a:cs typeface="Gulim"/>
              </a:rPr>
              <a:t>발전 방향</a:t>
            </a:r>
            <a:endParaRPr lang="ko-KR" altLang="en-US" sz="3200" b="1" spc="-350" dirty="0">
              <a:solidFill>
                <a:srgbClr val="244060"/>
              </a:solidFill>
              <a:latin typeface="+mj-ea"/>
              <a:ea typeface="+mj-ea"/>
              <a:cs typeface="Gulim"/>
            </a:endParaRPr>
          </a:p>
        </p:txBody>
      </p:sp>
      <p:sp>
        <p:nvSpPr>
          <p:cNvPr id="21" name="object 48"/>
          <p:cNvSpPr/>
          <p:nvPr/>
        </p:nvSpPr>
        <p:spPr>
          <a:xfrm>
            <a:off x="4805045" y="2590800"/>
            <a:ext cx="681355" cy="127000"/>
          </a:xfrm>
          <a:custGeom>
            <a:avLst/>
            <a:gdLst/>
            <a:ahLst/>
            <a:cxnLst/>
            <a:rect l="l" t="t" r="r" b="b"/>
            <a:pathLst>
              <a:path w="681354" h="127000">
                <a:moveTo>
                  <a:pt x="554101" y="0"/>
                </a:moveTo>
                <a:lnTo>
                  <a:pt x="554101" y="127000"/>
                </a:lnTo>
                <a:lnTo>
                  <a:pt x="662051" y="73025"/>
                </a:lnTo>
                <a:lnTo>
                  <a:pt x="566801" y="73025"/>
                </a:lnTo>
                <a:lnTo>
                  <a:pt x="566801" y="53975"/>
                </a:lnTo>
                <a:lnTo>
                  <a:pt x="662051" y="53975"/>
                </a:lnTo>
                <a:lnTo>
                  <a:pt x="554101" y="0"/>
                </a:lnTo>
                <a:close/>
              </a:path>
              <a:path w="681354" h="127000">
                <a:moveTo>
                  <a:pt x="554101" y="53975"/>
                </a:moveTo>
                <a:lnTo>
                  <a:pt x="0" y="53975"/>
                </a:lnTo>
                <a:lnTo>
                  <a:pt x="0" y="73025"/>
                </a:lnTo>
                <a:lnTo>
                  <a:pt x="554101" y="73025"/>
                </a:lnTo>
                <a:lnTo>
                  <a:pt x="554101" y="53975"/>
                </a:lnTo>
                <a:close/>
              </a:path>
              <a:path w="681354" h="127000">
                <a:moveTo>
                  <a:pt x="662051" y="53975"/>
                </a:moveTo>
                <a:lnTo>
                  <a:pt x="566801" y="53975"/>
                </a:lnTo>
                <a:lnTo>
                  <a:pt x="566801" y="73025"/>
                </a:lnTo>
                <a:lnTo>
                  <a:pt x="662051" y="73025"/>
                </a:lnTo>
                <a:lnTo>
                  <a:pt x="681101" y="63500"/>
                </a:lnTo>
                <a:lnTo>
                  <a:pt x="662051" y="5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직사각형 21"/>
          <p:cNvSpPr/>
          <p:nvPr/>
        </p:nvSpPr>
        <p:spPr>
          <a:xfrm>
            <a:off x="609600" y="2362200"/>
            <a:ext cx="4114800" cy="257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20" dirty="0" smtClean="0">
                <a:latin typeface="Gulim"/>
                <a:cs typeface="Gulim"/>
              </a:rPr>
              <a:t>•   </a:t>
            </a:r>
            <a:r>
              <a:rPr lang="ko-KR" altLang="en-US" sz="1200" spc="-120" dirty="0" smtClean="0">
                <a:latin typeface="Gulim"/>
                <a:cs typeface="Gulim"/>
              </a:rPr>
              <a:t>리뷰의 긍정</a:t>
            </a:r>
            <a:r>
              <a:rPr lang="en-US" altLang="ko-KR" sz="1200" spc="-120" dirty="0" smtClean="0">
                <a:latin typeface="Gulim"/>
                <a:cs typeface="Gulim"/>
              </a:rPr>
              <a:t>, </a:t>
            </a:r>
            <a:r>
              <a:rPr lang="ko-KR" altLang="en-US" sz="1200" spc="-120" dirty="0" smtClean="0">
                <a:latin typeface="Gulim"/>
                <a:cs typeface="Gulim"/>
              </a:rPr>
              <a:t>부정을 분석하는데 초점을 두어 중립적인 리뷰에 대해서는 분석이 미비</a:t>
            </a:r>
            <a:endParaRPr lang="en-US" altLang="ko-KR" sz="1200" spc="-120" dirty="0" smtClean="0">
              <a:latin typeface="Gulim"/>
              <a:cs typeface="Gulim"/>
            </a:endParaRPr>
          </a:p>
          <a:p>
            <a:pPr marL="1270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20" dirty="0" smtClean="0">
                <a:latin typeface="Gulim"/>
                <a:cs typeface="Gulim"/>
              </a:rPr>
              <a:t>•   </a:t>
            </a:r>
            <a:r>
              <a:rPr lang="ko-KR" altLang="en-US" sz="1200" spc="-120" dirty="0" smtClean="0">
                <a:latin typeface="Gulim"/>
                <a:cs typeface="Gulim"/>
              </a:rPr>
              <a:t>명사를 위주로 키워드를 추출했기 때문에 의미 없는 키워드가 추출되는 경우가 존재</a:t>
            </a:r>
            <a:endParaRPr lang="en-US" altLang="ko-KR" sz="1200" spc="-120" dirty="0" smtClean="0">
              <a:latin typeface="Gulim"/>
              <a:cs typeface="Gulim"/>
            </a:endParaRPr>
          </a:p>
          <a:p>
            <a:pPr marL="1270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20" dirty="0" smtClean="0">
                <a:latin typeface="Gulim"/>
                <a:cs typeface="Gulim"/>
              </a:rPr>
              <a:t>•  </a:t>
            </a:r>
            <a:r>
              <a:rPr lang="ko-KR" altLang="en-US" sz="1200" spc="-120" dirty="0" smtClean="0">
                <a:latin typeface="Gulim"/>
                <a:cs typeface="Gulim"/>
              </a:rPr>
              <a:t>모형 기반 감성 분석의 경우 </a:t>
            </a:r>
            <a:r>
              <a:rPr lang="ko-KR" altLang="en-US" sz="1200" spc="-120" dirty="0" err="1" smtClean="0">
                <a:latin typeface="Gulim"/>
                <a:cs typeface="Gulim"/>
              </a:rPr>
              <a:t>로지스틱</a:t>
            </a:r>
            <a:r>
              <a:rPr lang="ko-KR" altLang="en-US" sz="1200" spc="-120" dirty="0" smtClean="0">
                <a:latin typeface="Gulim"/>
                <a:cs typeface="Gulim"/>
              </a:rPr>
              <a:t> 회귀 모형</a:t>
            </a:r>
            <a:r>
              <a:rPr lang="en-US" altLang="ko-KR" sz="1200" spc="-120" dirty="0" smtClean="0">
                <a:latin typeface="Gulim"/>
                <a:cs typeface="Gulim"/>
              </a:rPr>
              <a:t>, </a:t>
            </a:r>
            <a:r>
              <a:rPr lang="ko-KR" altLang="en-US" sz="1200" spc="-120" dirty="0" err="1" smtClean="0">
                <a:latin typeface="Gulim"/>
                <a:cs typeface="Gulim"/>
              </a:rPr>
              <a:t>나이브</a:t>
            </a:r>
            <a:r>
              <a:rPr lang="ko-KR" altLang="en-US" sz="1200" spc="-120" dirty="0" smtClean="0">
                <a:latin typeface="Gulim"/>
                <a:cs typeface="Gulim"/>
              </a:rPr>
              <a:t> </a:t>
            </a:r>
            <a:r>
              <a:rPr lang="ko-KR" altLang="en-US" sz="1200" spc="-120" dirty="0" err="1" smtClean="0">
                <a:latin typeface="Gulim"/>
                <a:cs typeface="Gulim"/>
              </a:rPr>
              <a:t>베이즈</a:t>
            </a:r>
            <a:r>
              <a:rPr lang="ko-KR" altLang="en-US" sz="1200" spc="-120" dirty="0" smtClean="0">
                <a:latin typeface="Gulim"/>
                <a:cs typeface="Gulim"/>
              </a:rPr>
              <a:t> 모형 이외에도 </a:t>
            </a:r>
            <a:r>
              <a:rPr lang="en-US" altLang="ko-KR" sz="1200" spc="-120" dirty="0" smtClean="0">
                <a:latin typeface="Gulim"/>
                <a:cs typeface="Gulim"/>
              </a:rPr>
              <a:t>SVM, </a:t>
            </a:r>
            <a:r>
              <a:rPr lang="ko-KR" altLang="en-US" sz="1200" spc="-120" dirty="0" err="1" smtClean="0">
                <a:latin typeface="Gulim"/>
                <a:cs typeface="Gulim"/>
              </a:rPr>
              <a:t>딥러닝의</a:t>
            </a:r>
            <a:r>
              <a:rPr lang="ko-KR" altLang="en-US" sz="1200" spc="-120" dirty="0" smtClean="0">
                <a:latin typeface="Gulim"/>
                <a:cs typeface="Gulim"/>
              </a:rPr>
              <a:t> 다양한 모형이 있지만  컴퓨터 성능의 문제로 사용하지 못함 </a:t>
            </a:r>
            <a:endParaRPr lang="en-US" altLang="ko-KR" sz="1200" spc="-120" dirty="0" smtClean="0">
              <a:latin typeface="Gulim"/>
              <a:cs typeface="Gulim"/>
            </a:endParaRPr>
          </a:p>
          <a:p>
            <a:pPr marL="1270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20" dirty="0" smtClean="0">
                <a:latin typeface="Gulim"/>
                <a:cs typeface="Gulim"/>
              </a:rPr>
              <a:t>•  </a:t>
            </a:r>
            <a:r>
              <a:rPr lang="ko-KR" altLang="en-US" sz="1200" spc="-120" dirty="0" smtClean="0">
                <a:latin typeface="Gulim"/>
                <a:cs typeface="Gulim"/>
              </a:rPr>
              <a:t>모형 기분 분석 결과를 통해 긍정 부정만을 구분해서 웹 서비스를 제공</a:t>
            </a:r>
            <a:endParaRPr lang="en-US" altLang="ko-KR" sz="1200" spc="-120" dirty="0" smtClean="0">
              <a:latin typeface="Gulim"/>
              <a:cs typeface="Guli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62600" y="2362200"/>
            <a:ext cx="3962400" cy="193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20" dirty="0" smtClean="0">
                <a:latin typeface="Gulim"/>
                <a:cs typeface="Gulim"/>
              </a:rPr>
              <a:t>•   </a:t>
            </a:r>
            <a:r>
              <a:rPr lang="ko-KR" altLang="en-US" sz="1200" spc="-120" dirty="0" smtClean="0">
                <a:latin typeface="Gulim"/>
                <a:cs typeface="Gulim"/>
              </a:rPr>
              <a:t>중립적인 리뷰에 대해서도 고려해서 분석을 한다면 </a:t>
            </a:r>
            <a:r>
              <a:rPr lang="ko-KR" altLang="en-US" sz="1200" spc="-120" dirty="0" err="1" smtClean="0">
                <a:latin typeface="Gulim"/>
                <a:cs typeface="Gulim"/>
              </a:rPr>
              <a:t>층적인</a:t>
            </a:r>
            <a:r>
              <a:rPr lang="ko-KR" altLang="en-US" sz="1200" spc="-120" dirty="0" smtClean="0">
                <a:latin typeface="Gulim"/>
                <a:cs typeface="Gulim"/>
              </a:rPr>
              <a:t> 감성분석이 가능할 것으로 예상</a:t>
            </a:r>
            <a:endParaRPr lang="en-US" altLang="ko-KR" sz="1200" spc="-120" dirty="0" smtClean="0">
              <a:latin typeface="Gulim"/>
              <a:cs typeface="Gulim"/>
            </a:endParaRPr>
          </a:p>
          <a:p>
            <a:pPr marL="1270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20" dirty="0" smtClean="0">
                <a:latin typeface="Gulim"/>
                <a:cs typeface="Gulim"/>
              </a:rPr>
              <a:t>•   </a:t>
            </a:r>
            <a:r>
              <a:rPr lang="ko-KR" altLang="en-US" sz="1200" spc="-120" dirty="0" smtClean="0">
                <a:latin typeface="Gulim"/>
                <a:cs typeface="Gulim"/>
              </a:rPr>
              <a:t>서술어</a:t>
            </a:r>
            <a:r>
              <a:rPr lang="en-US" altLang="ko-KR" sz="1200" spc="-120" dirty="0" smtClean="0">
                <a:latin typeface="Gulim"/>
                <a:cs typeface="Gulim"/>
              </a:rPr>
              <a:t>,  </a:t>
            </a:r>
            <a:r>
              <a:rPr lang="ko-KR" altLang="en-US" sz="1200" spc="-120" dirty="0" smtClean="0">
                <a:latin typeface="Gulim"/>
                <a:cs typeface="Gulim"/>
              </a:rPr>
              <a:t>형용사 등을 고려하여 정교하게 추출한다면 질 높은 서비스 제공 가능</a:t>
            </a:r>
            <a:endParaRPr lang="en-US" altLang="ko-KR" sz="1200" spc="-120" dirty="0" smtClean="0">
              <a:latin typeface="Gulim"/>
              <a:cs typeface="Gulim"/>
            </a:endParaRPr>
          </a:p>
          <a:p>
            <a:pPr marL="1270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200" spc="-120" dirty="0" smtClean="0">
                <a:latin typeface="Gulim"/>
                <a:cs typeface="Gulim"/>
              </a:rPr>
              <a:t> </a:t>
            </a:r>
            <a:r>
              <a:rPr lang="en-US" altLang="ko-KR" sz="1200" spc="-120" dirty="0" smtClean="0">
                <a:latin typeface="Gulim"/>
                <a:cs typeface="Gulim"/>
              </a:rPr>
              <a:t>•   </a:t>
            </a:r>
            <a:r>
              <a:rPr lang="ko-KR" altLang="en-US" sz="1200" spc="-120" dirty="0" smtClean="0">
                <a:latin typeface="Gulim"/>
                <a:cs typeface="Gulim"/>
              </a:rPr>
              <a:t>고성능의 컴퓨터로 </a:t>
            </a:r>
            <a:r>
              <a:rPr lang="en-US" altLang="ko-KR" sz="1200" spc="-120" dirty="0" smtClean="0">
                <a:latin typeface="Gulim"/>
                <a:cs typeface="Gulim"/>
              </a:rPr>
              <a:t>SVM, </a:t>
            </a:r>
            <a:r>
              <a:rPr lang="ko-KR" altLang="en-US" sz="1200" spc="-120" dirty="0" err="1" smtClean="0">
                <a:latin typeface="Gulim"/>
                <a:cs typeface="Gulim"/>
              </a:rPr>
              <a:t>딥러닝을</a:t>
            </a:r>
            <a:r>
              <a:rPr lang="ko-KR" altLang="en-US" sz="1200" spc="-120" dirty="0" smtClean="0">
                <a:latin typeface="Gulim"/>
                <a:cs typeface="Gulim"/>
              </a:rPr>
              <a:t> 이용해 감성분석을 실시한다면 좀 더 우수한 모형을 발견할 수 있을 것으로 기대</a:t>
            </a:r>
            <a:endParaRPr lang="en-US" altLang="ko-KR" sz="1200" spc="-120" dirty="0" smtClean="0">
              <a:latin typeface="Gulim"/>
              <a:cs typeface="Gulim"/>
            </a:endParaRPr>
          </a:p>
        </p:txBody>
      </p:sp>
      <p:sp>
        <p:nvSpPr>
          <p:cNvPr id="24" name="object 48"/>
          <p:cNvSpPr/>
          <p:nvPr/>
        </p:nvSpPr>
        <p:spPr>
          <a:xfrm>
            <a:off x="4805045" y="3200400"/>
            <a:ext cx="681355" cy="127000"/>
          </a:xfrm>
          <a:custGeom>
            <a:avLst/>
            <a:gdLst/>
            <a:ahLst/>
            <a:cxnLst/>
            <a:rect l="l" t="t" r="r" b="b"/>
            <a:pathLst>
              <a:path w="681354" h="127000">
                <a:moveTo>
                  <a:pt x="554101" y="0"/>
                </a:moveTo>
                <a:lnTo>
                  <a:pt x="554101" y="127000"/>
                </a:lnTo>
                <a:lnTo>
                  <a:pt x="662051" y="73025"/>
                </a:lnTo>
                <a:lnTo>
                  <a:pt x="566801" y="73025"/>
                </a:lnTo>
                <a:lnTo>
                  <a:pt x="566801" y="53975"/>
                </a:lnTo>
                <a:lnTo>
                  <a:pt x="662051" y="53975"/>
                </a:lnTo>
                <a:lnTo>
                  <a:pt x="554101" y="0"/>
                </a:lnTo>
                <a:close/>
              </a:path>
              <a:path w="681354" h="127000">
                <a:moveTo>
                  <a:pt x="554101" y="53975"/>
                </a:moveTo>
                <a:lnTo>
                  <a:pt x="0" y="53975"/>
                </a:lnTo>
                <a:lnTo>
                  <a:pt x="0" y="73025"/>
                </a:lnTo>
                <a:lnTo>
                  <a:pt x="554101" y="73025"/>
                </a:lnTo>
                <a:lnTo>
                  <a:pt x="554101" y="53975"/>
                </a:lnTo>
                <a:close/>
              </a:path>
              <a:path w="681354" h="127000">
                <a:moveTo>
                  <a:pt x="662051" y="53975"/>
                </a:moveTo>
                <a:lnTo>
                  <a:pt x="566801" y="53975"/>
                </a:lnTo>
                <a:lnTo>
                  <a:pt x="566801" y="73025"/>
                </a:lnTo>
                <a:lnTo>
                  <a:pt x="662051" y="73025"/>
                </a:lnTo>
                <a:lnTo>
                  <a:pt x="681101" y="63500"/>
                </a:lnTo>
                <a:lnTo>
                  <a:pt x="662051" y="5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48"/>
          <p:cNvSpPr/>
          <p:nvPr/>
        </p:nvSpPr>
        <p:spPr>
          <a:xfrm>
            <a:off x="4805045" y="3835400"/>
            <a:ext cx="681355" cy="127000"/>
          </a:xfrm>
          <a:custGeom>
            <a:avLst/>
            <a:gdLst/>
            <a:ahLst/>
            <a:cxnLst/>
            <a:rect l="l" t="t" r="r" b="b"/>
            <a:pathLst>
              <a:path w="681354" h="127000">
                <a:moveTo>
                  <a:pt x="554101" y="0"/>
                </a:moveTo>
                <a:lnTo>
                  <a:pt x="554101" y="127000"/>
                </a:lnTo>
                <a:lnTo>
                  <a:pt x="662051" y="73025"/>
                </a:lnTo>
                <a:lnTo>
                  <a:pt x="566801" y="73025"/>
                </a:lnTo>
                <a:lnTo>
                  <a:pt x="566801" y="53975"/>
                </a:lnTo>
                <a:lnTo>
                  <a:pt x="662051" y="53975"/>
                </a:lnTo>
                <a:lnTo>
                  <a:pt x="554101" y="0"/>
                </a:lnTo>
                <a:close/>
              </a:path>
              <a:path w="681354" h="127000">
                <a:moveTo>
                  <a:pt x="554101" y="53975"/>
                </a:moveTo>
                <a:lnTo>
                  <a:pt x="0" y="53975"/>
                </a:lnTo>
                <a:lnTo>
                  <a:pt x="0" y="73025"/>
                </a:lnTo>
                <a:lnTo>
                  <a:pt x="554101" y="73025"/>
                </a:lnTo>
                <a:lnTo>
                  <a:pt x="554101" y="53975"/>
                </a:lnTo>
                <a:close/>
              </a:path>
              <a:path w="681354" h="127000">
                <a:moveTo>
                  <a:pt x="662051" y="53975"/>
                </a:moveTo>
                <a:lnTo>
                  <a:pt x="566801" y="53975"/>
                </a:lnTo>
                <a:lnTo>
                  <a:pt x="566801" y="73025"/>
                </a:lnTo>
                <a:lnTo>
                  <a:pt x="662051" y="73025"/>
                </a:lnTo>
                <a:lnTo>
                  <a:pt x="681101" y="63500"/>
                </a:lnTo>
                <a:lnTo>
                  <a:pt x="662051" y="5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48"/>
          <p:cNvSpPr/>
          <p:nvPr/>
        </p:nvSpPr>
        <p:spPr>
          <a:xfrm>
            <a:off x="4805045" y="4673600"/>
            <a:ext cx="681355" cy="127000"/>
          </a:xfrm>
          <a:custGeom>
            <a:avLst/>
            <a:gdLst/>
            <a:ahLst/>
            <a:cxnLst/>
            <a:rect l="l" t="t" r="r" b="b"/>
            <a:pathLst>
              <a:path w="681354" h="127000">
                <a:moveTo>
                  <a:pt x="554101" y="0"/>
                </a:moveTo>
                <a:lnTo>
                  <a:pt x="554101" y="127000"/>
                </a:lnTo>
                <a:lnTo>
                  <a:pt x="662051" y="73025"/>
                </a:lnTo>
                <a:lnTo>
                  <a:pt x="566801" y="73025"/>
                </a:lnTo>
                <a:lnTo>
                  <a:pt x="566801" y="53975"/>
                </a:lnTo>
                <a:lnTo>
                  <a:pt x="662051" y="53975"/>
                </a:lnTo>
                <a:lnTo>
                  <a:pt x="554101" y="0"/>
                </a:lnTo>
                <a:close/>
              </a:path>
              <a:path w="681354" h="127000">
                <a:moveTo>
                  <a:pt x="554101" y="53975"/>
                </a:moveTo>
                <a:lnTo>
                  <a:pt x="0" y="53975"/>
                </a:lnTo>
                <a:lnTo>
                  <a:pt x="0" y="73025"/>
                </a:lnTo>
                <a:lnTo>
                  <a:pt x="554101" y="73025"/>
                </a:lnTo>
                <a:lnTo>
                  <a:pt x="554101" y="53975"/>
                </a:lnTo>
                <a:close/>
              </a:path>
              <a:path w="681354" h="127000">
                <a:moveTo>
                  <a:pt x="662051" y="53975"/>
                </a:moveTo>
                <a:lnTo>
                  <a:pt x="566801" y="53975"/>
                </a:lnTo>
                <a:lnTo>
                  <a:pt x="566801" y="73025"/>
                </a:lnTo>
                <a:lnTo>
                  <a:pt x="662051" y="73025"/>
                </a:lnTo>
                <a:lnTo>
                  <a:pt x="681101" y="63500"/>
                </a:lnTo>
                <a:lnTo>
                  <a:pt x="662051" y="5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직사각형 26"/>
          <p:cNvSpPr/>
          <p:nvPr/>
        </p:nvSpPr>
        <p:spPr>
          <a:xfrm>
            <a:off x="5562600" y="4446339"/>
            <a:ext cx="3962400" cy="1290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20" dirty="0" smtClean="0">
                <a:latin typeface="Gulim"/>
                <a:cs typeface="Gulim"/>
              </a:rPr>
              <a:t>•   </a:t>
            </a:r>
            <a:r>
              <a:rPr lang="ko-KR" altLang="en-US" sz="1200" spc="-120" dirty="0" smtClean="0">
                <a:latin typeface="Gulim"/>
                <a:cs typeface="Gulim"/>
              </a:rPr>
              <a:t>사전 기반 분석과 같이 긍정 부정의 강도를 고려하여 웹 서비스를 제공한다면 좀 더 질 높은 서비스 제공 가능</a:t>
            </a:r>
            <a:endParaRPr lang="en-US" altLang="ko-KR" sz="1200" spc="-120" dirty="0" smtClean="0">
              <a:latin typeface="Gulim"/>
              <a:cs typeface="Gulim"/>
            </a:endParaRPr>
          </a:p>
          <a:p>
            <a:pPr marL="1270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20" dirty="0" smtClean="0">
                <a:latin typeface="Gulim"/>
                <a:cs typeface="Gulim"/>
              </a:rPr>
              <a:t>•   </a:t>
            </a:r>
            <a:r>
              <a:rPr lang="ko-KR" altLang="en-US" sz="1200" spc="-120" dirty="0" smtClean="0">
                <a:latin typeface="Gulim"/>
                <a:cs typeface="Gulim"/>
              </a:rPr>
              <a:t>영화를 국내</a:t>
            </a:r>
            <a:r>
              <a:rPr lang="en-US" altLang="ko-KR" sz="1200" spc="-120" dirty="0" smtClean="0">
                <a:latin typeface="Gulim"/>
                <a:cs typeface="Gulim"/>
              </a:rPr>
              <a:t>, </a:t>
            </a:r>
            <a:r>
              <a:rPr lang="ko-KR" altLang="en-US" sz="1200" spc="-120" dirty="0" smtClean="0">
                <a:latin typeface="Gulim"/>
                <a:cs typeface="Gulim"/>
              </a:rPr>
              <a:t>해외영화 또는 장르별로 나누어서 분석을 실시 한다면 좀 더 의미 있는 분석이 가능할 것으로 예상됨</a:t>
            </a:r>
            <a:endParaRPr lang="en-US" altLang="ko-KR" sz="1200" spc="-120" dirty="0" smtClean="0">
              <a:latin typeface="Gulim"/>
              <a:cs typeface="Gulim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7200" y="2133600"/>
            <a:ext cx="4267200" cy="38100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57400" y="19050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pc="-195" dirty="0" smtClean="0">
                <a:solidFill>
                  <a:srgbClr val="205868"/>
                </a:solidFill>
                <a:latin typeface="Gulim"/>
                <a:cs typeface="Gulim"/>
              </a:rPr>
              <a:t>부족한 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567681" y="2133600"/>
            <a:ext cx="4267200" cy="38100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167881" y="19050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pc="-195" dirty="0" smtClean="0">
                <a:solidFill>
                  <a:srgbClr val="205868"/>
                </a:solidFill>
                <a:latin typeface="Gulim"/>
                <a:cs typeface="Gulim"/>
              </a:rPr>
              <a:t>보완점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7713" y="2988817"/>
            <a:ext cx="3830320" cy="552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ko-KR" altLang="en-US" sz="3600" spc="-5" dirty="0" smtClean="0">
                <a:latin typeface="Century Gothic"/>
                <a:cs typeface="Century Gothic"/>
              </a:rPr>
              <a:t>감사합니다</a:t>
            </a:r>
            <a:endParaRPr sz="36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30212" y="304800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0" smtClean="0">
                <a:latin typeface="Arial"/>
                <a:cs typeface="Arial"/>
              </a:rPr>
              <a:t>1.</a:t>
            </a:r>
            <a:r>
              <a:rPr lang="en-US" spc="50" dirty="0" smtClean="0">
                <a:latin typeface="Arial"/>
                <a:cs typeface="Arial"/>
              </a:rPr>
              <a:t>2 </a:t>
            </a:r>
            <a:r>
              <a:rPr lang="ko-KR" altLang="en-US" spc="50" dirty="0" smtClean="0">
                <a:latin typeface="Arial"/>
                <a:cs typeface="Arial"/>
              </a:rPr>
              <a:t>주제 선정</a:t>
            </a:r>
            <a:endParaRPr spc="-215" dirty="0"/>
          </a:p>
        </p:txBody>
      </p:sp>
      <p:sp>
        <p:nvSpPr>
          <p:cNvPr id="5" name="object 5"/>
          <p:cNvSpPr txBox="1"/>
          <p:nvPr/>
        </p:nvSpPr>
        <p:spPr>
          <a:xfrm>
            <a:off x="604518" y="1295400"/>
            <a:ext cx="427228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ko-KR" altLang="en-US" sz="3600" spc="-325" dirty="0" smtClean="0">
                <a:solidFill>
                  <a:srgbClr val="244060"/>
                </a:solidFill>
                <a:latin typeface="나눔바른고딕" pitchFamily="50" charset="-127"/>
                <a:ea typeface="나눔바른고딕" pitchFamily="50" charset="-127"/>
                <a:cs typeface="Gulim"/>
              </a:rPr>
              <a:t>영화 리뷰 감성 분석</a:t>
            </a:r>
            <a:endParaRPr lang="en-US" sz="3600" spc="-325" dirty="0" smtClean="0">
              <a:solidFill>
                <a:srgbClr val="244060"/>
              </a:solidFill>
              <a:latin typeface="나눔바른고딕" pitchFamily="50" charset="-127"/>
              <a:ea typeface="나눔바른고딕" pitchFamily="50" charset="-127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" y="4580533"/>
            <a:ext cx="7467600" cy="17440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675" indent="-18161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5" dirty="0" smtClean="0">
                <a:latin typeface="Arial"/>
                <a:cs typeface="Arial"/>
              </a:rPr>
              <a:t>•</a:t>
            </a:r>
            <a:r>
              <a:rPr lang="ko-KR" altLang="en-US" sz="1200" spc="-5" dirty="0" smtClean="0">
                <a:latin typeface="Arial"/>
                <a:cs typeface="Arial"/>
              </a:rPr>
              <a:t>	</a:t>
            </a:r>
            <a:r>
              <a:rPr lang="ko-KR" altLang="en-US" sz="1200" spc="-135" dirty="0" smtClean="0">
                <a:latin typeface="Gulim"/>
                <a:cs typeface="Gulim"/>
              </a:rPr>
              <a:t>사전 정보로 통해 소비가 결정되는 영화는 온라인 리뷰가 소비자들의 영화 결정에도 중요한 영향을 미침</a:t>
            </a:r>
            <a:endParaRPr lang="en-US" altLang="ko-KR" sz="1200" spc="-135" dirty="0" smtClean="0">
              <a:latin typeface="Gulim"/>
              <a:cs typeface="Gulim"/>
            </a:endParaRPr>
          </a:p>
          <a:p>
            <a:pPr marL="193675" indent="-18161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sz="1200" spc="-5" smtClean="0">
                <a:latin typeface="Arial"/>
                <a:cs typeface="Arial"/>
              </a:rPr>
              <a:t>•</a:t>
            </a:r>
            <a:r>
              <a:rPr sz="1200" spc="-5">
                <a:latin typeface="Arial"/>
                <a:cs typeface="Arial"/>
              </a:rPr>
              <a:t>	</a:t>
            </a:r>
            <a:r>
              <a:rPr lang="ko-KR" altLang="en-US" sz="1200" spc="-135" dirty="0" smtClean="0">
                <a:latin typeface="Gulim"/>
                <a:cs typeface="Gulim"/>
              </a:rPr>
              <a:t>언어에 대한 이해를 기반으로 대량의 텍스트를 분석하여 기초 정보를 추출</a:t>
            </a:r>
          </a:p>
          <a:p>
            <a:pPr marL="193675" marR="249554" indent="-18161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200" spc="-135" dirty="0" smtClean="0">
                <a:latin typeface="Gulim"/>
                <a:cs typeface="Gulim"/>
              </a:rPr>
              <a:t>•	리뷰 나타난 다양한 감정들을 조합하여 영화 리뷰에 최적화된 사전 구축</a:t>
            </a:r>
            <a:endParaRPr lang="en-US" altLang="en-US" sz="1200" spc="-135" dirty="0" smtClean="0">
              <a:latin typeface="Gulim"/>
              <a:cs typeface="Gulim"/>
            </a:endParaRPr>
          </a:p>
          <a:p>
            <a:pPr marL="193675" marR="1503680" indent="-18161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ko-KR" altLang="en-US" sz="1200" spc="-135" dirty="0" smtClean="0">
                <a:latin typeface="Gulim"/>
                <a:cs typeface="Gulim"/>
              </a:rPr>
              <a:t>•	사전을 바탕으로 리뷰를 다차원적으로 분석하고 리뷰에 대한 점수화와 주요 키워드 추출</a:t>
            </a:r>
            <a:endParaRPr lang="en-US" altLang="en-US" sz="1200" spc="-135" dirty="0" smtClean="0">
              <a:latin typeface="Gulim"/>
              <a:cs typeface="Gulim"/>
            </a:endParaRPr>
          </a:p>
          <a:p>
            <a:pPr marL="193675" marR="1503680" indent="-181610">
              <a:lnSpc>
                <a:spcPct val="150000"/>
              </a:lnSpc>
              <a:spcBef>
                <a:spcPts val="720"/>
              </a:spcBef>
              <a:tabLst>
                <a:tab pos="193675" algn="l"/>
              </a:tabLst>
            </a:pPr>
            <a:r>
              <a:rPr lang="en-US" altLang="ko-KR" sz="1200" spc="-135" dirty="0" smtClean="0">
                <a:latin typeface="Gulim"/>
                <a:cs typeface="Gulim"/>
              </a:rPr>
              <a:t>•</a:t>
            </a:r>
            <a:r>
              <a:rPr lang="ko-KR" altLang="en-US" sz="1200" spc="-135" dirty="0" smtClean="0">
                <a:latin typeface="Gulim"/>
                <a:cs typeface="Gulim"/>
              </a:rPr>
              <a:t>	이를 종합적으로 실행하기에는 너무 방대하므로,  이러한 분석에 최적화 된 도구가 제공되어야 함</a:t>
            </a:r>
            <a:endParaRPr lang="ko-KR" altLang="en-US" sz="1200" spc="-135" dirty="0">
              <a:latin typeface="Gulim"/>
              <a:cs typeface="Guli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01</a:t>
            </a:r>
            <a:r>
              <a:rPr sz="1200" b="1" spc="-5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분석 배경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3" name="Holder 7"/>
          <p:cNvSpPr txBox="1">
            <a:spLocks/>
          </p:cNvSpPr>
          <p:nvPr/>
        </p:nvSpPr>
        <p:spPr>
          <a:xfrm>
            <a:off x="9370314" y="6656985"/>
            <a:ext cx="167004" cy="12763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399363">
            <a:off x="-132297" y="2062473"/>
            <a:ext cx="80391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 b="16370"/>
          <a:stretch>
            <a:fillRect/>
          </a:stretch>
        </p:blipFill>
        <p:spPr bwMode="auto">
          <a:xfrm rot="328095">
            <a:off x="4933584" y="1984802"/>
            <a:ext cx="6124575" cy="258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53439">
            <a:off x="320351" y="3226699"/>
            <a:ext cx="80295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1473" y="1063497"/>
            <a:ext cx="955040" cy="97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709"/>
              </a:lnSpc>
            </a:pPr>
            <a:r>
              <a:rPr sz="6600" dirty="0">
                <a:solidFill>
                  <a:srgbClr val="E36C09"/>
                </a:solidFill>
                <a:latin typeface="Century Gothic"/>
                <a:cs typeface="Century Gothic"/>
              </a:rPr>
              <a:t>02</a:t>
            </a:r>
            <a:endParaRPr sz="6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071472" y="2042541"/>
            <a:ext cx="4262528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540"/>
              </a:lnSpc>
            </a:pPr>
            <a:r>
              <a:rPr lang="ko-KR" altLang="en-US" sz="4800" b="0" spc="-5" dirty="0" smtClean="0">
                <a:latin typeface="Century Gothic"/>
                <a:cs typeface="Century Gothic"/>
              </a:rPr>
              <a:t>개발 환경</a:t>
            </a:r>
            <a:endParaRPr lang="ko-KR" altLang="en-US" sz="4800" b="0" spc="-5" dirty="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7400" y="4876800"/>
            <a:ext cx="3588640" cy="1531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92785" algn="l"/>
              </a:tabLst>
            </a:pPr>
            <a:r>
              <a:rPr sz="1800" b="1" spc="-5" dirty="0">
                <a:solidFill>
                  <a:srgbClr val="E36C09"/>
                </a:solidFill>
                <a:latin typeface="+mj-ea"/>
                <a:ea typeface="+mj-ea"/>
                <a:cs typeface="Century Gothic"/>
              </a:rPr>
              <a:t>2.1	</a:t>
            </a:r>
            <a:r>
              <a:rPr lang="ko-KR" altLang="en-US" spc="-195" dirty="0" smtClean="0">
                <a:solidFill>
                  <a:srgbClr val="FFFFFF"/>
                </a:solidFill>
                <a:latin typeface="+mj-ea"/>
                <a:ea typeface="+mj-ea"/>
                <a:cs typeface="Gulim"/>
              </a:rPr>
              <a:t> </a:t>
            </a:r>
            <a:r>
              <a:rPr lang="en-US" altLang="ko-KR" dirty="0" smtClean="0">
                <a:solidFill>
                  <a:srgbClr val="FFFFFF"/>
                </a:solidFill>
                <a:latin typeface="+mn-ea"/>
                <a:cs typeface="Gulim"/>
              </a:rPr>
              <a:t>Agile data science </a:t>
            </a:r>
            <a:r>
              <a:rPr lang="en-US" altLang="ko-KR" spc="-195" dirty="0" smtClean="0">
                <a:solidFill>
                  <a:srgbClr val="FFFFFF"/>
                </a:solidFill>
                <a:latin typeface="+mn-ea"/>
                <a:cs typeface="Gulim"/>
              </a:rPr>
              <a:t>2.0</a:t>
            </a:r>
            <a:endParaRPr lang="ko-KR" altLang="en-US" dirty="0" smtClean="0">
              <a:latin typeface="+mn-ea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692785" algn="l"/>
              </a:tabLst>
            </a:pPr>
            <a:r>
              <a:rPr lang="en-US" altLang="ko-KR" b="1" spc="-5" dirty="0" smtClean="0">
                <a:solidFill>
                  <a:srgbClr val="E36C09"/>
                </a:solidFill>
                <a:latin typeface="+mj-ea"/>
                <a:ea typeface="+mj-ea"/>
                <a:cs typeface="Century Gothic"/>
              </a:rPr>
              <a:t>2.2</a:t>
            </a:r>
            <a:r>
              <a:rPr lang="ko-KR" altLang="en-US" b="1" spc="-5" dirty="0" smtClean="0">
                <a:solidFill>
                  <a:srgbClr val="E36C09"/>
                </a:solidFill>
                <a:latin typeface="+mj-ea"/>
                <a:ea typeface="+mj-ea"/>
                <a:cs typeface="Century Gothic"/>
              </a:rPr>
              <a:t>	</a:t>
            </a:r>
            <a:r>
              <a:rPr lang="ko-KR" altLang="en-US" spc="-195" dirty="0" smtClean="0">
                <a:solidFill>
                  <a:srgbClr val="FFFFFF"/>
                </a:solidFill>
                <a:latin typeface="+mn-ea"/>
                <a:cs typeface="Gulim"/>
              </a:rPr>
              <a:t>개 발  환 경 </a:t>
            </a:r>
            <a:endParaRPr lang="en-US" altLang="ko-KR" spc="-195" dirty="0" smtClean="0">
              <a:solidFill>
                <a:srgbClr val="FFFFFF"/>
              </a:solidFill>
              <a:latin typeface="+mn-ea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692785" algn="l"/>
              </a:tabLst>
            </a:pPr>
            <a:r>
              <a:rPr lang="en-US" altLang="ko-KR" b="1" spc="-5" dirty="0" smtClean="0">
                <a:solidFill>
                  <a:srgbClr val="E36C09"/>
                </a:solidFill>
                <a:latin typeface="+mj-ea"/>
                <a:cs typeface="Century Gothic"/>
              </a:rPr>
              <a:t>2.3	</a:t>
            </a:r>
            <a:r>
              <a:rPr lang="ko-KR" altLang="en-US" spc="-195" dirty="0" smtClean="0">
                <a:solidFill>
                  <a:srgbClr val="FFFFFF"/>
                </a:solidFill>
                <a:latin typeface="+mj-ea"/>
                <a:cs typeface="Gulim"/>
              </a:rPr>
              <a:t>개 </a:t>
            </a:r>
            <a:r>
              <a:rPr lang="ko-KR" altLang="en-US" spc="-195" dirty="0">
                <a:solidFill>
                  <a:srgbClr val="FFFFFF"/>
                </a:solidFill>
                <a:latin typeface="+mj-ea"/>
                <a:cs typeface="Gulim"/>
              </a:rPr>
              <a:t>발  환 </a:t>
            </a:r>
            <a:r>
              <a:rPr lang="ko-KR" altLang="en-US" spc="-195" dirty="0" smtClean="0">
                <a:solidFill>
                  <a:srgbClr val="FFFFFF"/>
                </a:solidFill>
                <a:latin typeface="+mj-ea"/>
                <a:cs typeface="Gulim"/>
              </a:rPr>
              <a:t>경 구축</a:t>
            </a:r>
            <a:endParaRPr lang="en-US" altLang="ko-KR" spc="-195" dirty="0" smtClean="0">
              <a:solidFill>
                <a:srgbClr val="FFFFFF"/>
              </a:solidFill>
              <a:latin typeface="+mj-ea"/>
              <a:ea typeface="+mj-ea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692785" algn="l"/>
              </a:tabLst>
            </a:pPr>
            <a:endParaRPr lang="en-US" altLang="ko-KR" b="1" spc="-195" dirty="0" smtClean="0">
              <a:solidFill>
                <a:srgbClr val="FFFFFF"/>
              </a:solidFill>
              <a:latin typeface="+mj-ea"/>
              <a:ea typeface="+mj-ea"/>
              <a:cs typeface="Guli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50" dirty="0" smtClean="0">
                <a:latin typeface="Arial"/>
                <a:cs typeface="Arial"/>
              </a:rPr>
              <a:t>2</a:t>
            </a:r>
            <a:r>
              <a:rPr spc="50" smtClean="0">
                <a:latin typeface="Arial"/>
                <a:cs typeface="Arial"/>
              </a:rPr>
              <a:t>.</a:t>
            </a:r>
            <a:r>
              <a:rPr lang="en-US" spc="50" dirty="0" smtClean="0">
                <a:latin typeface="Arial"/>
                <a:cs typeface="Arial"/>
              </a:rPr>
              <a:t>1 Agile data science 2.0</a:t>
            </a:r>
            <a:endParaRPr spc="-215" dirty="0"/>
          </a:p>
        </p:txBody>
      </p:sp>
      <p:sp>
        <p:nvSpPr>
          <p:cNvPr id="7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3" name="Holder 7"/>
          <p:cNvSpPr txBox="1">
            <a:spLocks/>
          </p:cNvSpPr>
          <p:nvPr/>
        </p:nvSpPr>
        <p:spPr>
          <a:xfrm>
            <a:off x="9370314" y="6656985"/>
            <a:ext cx="167004" cy="12763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3124200" y="4495800"/>
            <a:ext cx="350520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675" indent="-181610">
              <a:lnSpc>
                <a:spcPct val="150000"/>
              </a:lnSpc>
              <a:tabLst>
                <a:tab pos="193675" algn="l"/>
              </a:tabLst>
              <a:defRPr/>
            </a:pPr>
            <a:r>
              <a:rPr lang="en-US" altLang="ko-KR" sz="1400" spc="-135" dirty="0" smtClean="0">
                <a:latin typeface="+mn-ea"/>
                <a:cs typeface="Gulim"/>
              </a:rPr>
              <a:t>-</a:t>
            </a:r>
            <a:r>
              <a:rPr lang="en-US" altLang="en-US" sz="1400" spc="-135" dirty="0" smtClean="0">
                <a:latin typeface="+mn-ea"/>
                <a:cs typeface="Gulim"/>
              </a:rPr>
              <a:t>     </a:t>
            </a:r>
            <a:r>
              <a:rPr lang="en-US" altLang="en-US" sz="1400" dirty="0" smtClean="0">
                <a:latin typeface="+mn-ea"/>
                <a:cs typeface="Gulim"/>
              </a:rPr>
              <a:t>Web </a:t>
            </a:r>
            <a:r>
              <a:rPr lang="ko-KR" altLang="en-US" sz="1400" spc="-135" dirty="0" smtClean="0">
                <a:latin typeface="+mn-ea"/>
                <a:cs typeface="Gulim"/>
              </a:rPr>
              <a:t>기반 </a:t>
            </a:r>
            <a:r>
              <a:rPr lang="en-US" altLang="ko-KR" sz="1400" dirty="0" smtClean="0">
                <a:latin typeface="+mn-ea"/>
                <a:cs typeface="Gulim"/>
              </a:rPr>
              <a:t>Data Scienc</a:t>
            </a:r>
            <a:r>
              <a:rPr lang="en-US" altLang="ko-KR" sz="1400" spc="-135" dirty="0" smtClean="0">
                <a:latin typeface="+mn-ea"/>
                <a:cs typeface="Gulim"/>
              </a:rPr>
              <a:t>e </a:t>
            </a:r>
            <a:r>
              <a:rPr lang="ko-KR" altLang="en-US" sz="1400" spc="-135" dirty="0" smtClean="0">
                <a:latin typeface="+mn-ea"/>
                <a:cs typeface="Gulim"/>
              </a:rPr>
              <a:t>의 접근 방법론 중 하나</a:t>
            </a:r>
            <a:endParaRPr lang="en-US" altLang="ko-KR" sz="1400" spc="-135" dirty="0" smtClean="0">
              <a:latin typeface="+mn-ea"/>
              <a:cs typeface="Gulim"/>
            </a:endParaRPr>
          </a:p>
          <a:p>
            <a:pPr marL="193675" indent="-181610">
              <a:lnSpc>
                <a:spcPct val="150000"/>
              </a:lnSpc>
              <a:tabLst>
                <a:tab pos="193675" algn="l"/>
              </a:tabLst>
              <a:defRPr/>
            </a:pPr>
            <a:r>
              <a:rPr lang="en-US" altLang="ko-KR" sz="1400" spc="-135" dirty="0" smtClean="0">
                <a:latin typeface="+mn-ea"/>
                <a:cs typeface="Gulim"/>
              </a:rPr>
              <a:t>-     </a:t>
            </a:r>
            <a:r>
              <a:rPr lang="ko-KR" altLang="en-US" sz="1400" spc="-135" dirty="0" smtClean="0">
                <a:latin typeface="+mn-ea"/>
                <a:cs typeface="Gulim"/>
              </a:rPr>
              <a:t>방법론과 </a:t>
            </a:r>
            <a:r>
              <a:rPr lang="en-US" altLang="ko-KR" sz="1400" spc="-135" dirty="0">
                <a:latin typeface="+mn-ea"/>
                <a:cs typeface="Gulim"/>
              </a:rPr>
              <a:t> </a:t>
            </a:r>
            <a:r>
              <a:rPr lang="en-US" altLang="ko-KR" sz="1400" dirty="0" smtClean="0">
                <a:latin typeface="+mn-ea"/>
                <a:cs typeface="Gulim"/>
              </a:rPr>
              <a:t>Software Stack</a:t>
            </a:r>
            <a:r>
              <a:rPr lang="ko-KR" altLang="en-US" sz="1400" spc="-135" dirty="0" smtClean="0">
                <a:latin typeface="+mn-ea"/>
                <a:cs typeface="Gulim"/>
              </a:rPr>
              <a:t>을 기술</a:t>
            </a:r>
            <a:endParaRPr lang="en-US" altLang="ko-KR" sz="1400" spc="-135" dirty="0" smtClean="0">
              <a:latin typeface="+mn-ea"/>
              <a:cs typeface="Gulim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400" y="3352800"/>
            <a:ext cx="8763000" cy="2514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528" t="14345" r="16889" b="34401"/>
          <a:stretch/>
        </p:blipFill>
        <p:spPr>
          <a:xfrm>
            <a:off x="2590800" y="1808683"/>
            <a:ext cx="4724400" cy="20775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698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33400" y="3276600"/>
            <a:ext cx="9067800" cy="29718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855"/>
              </a:lnSpc>
            </a:pPr>
            <a:r>
              <a:rPr lang="en-US" spc="-10" dirty="0" smtClean="0"/>
              <a:t>HWAMOK</a:t>
            </a:r>
            <a:endParaRPr spc="8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506412" y="320675"/>
            <a:ext cx="6808788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50" dirty="0" smtClean="0">
                <a:latin typeface="Arial"/>
                <a:cs typeface="Arial"/>
              </a:rPr>
              <a:t>2</a:t>
            </a:r>
            <a:r>
              <a:rPr spc="50" dirty="0" smtClean="0">
                <a:latin typeface="Arial"/>
                <a:cs typeface="Arial"/>
              </a:rPr>
              <a:t>.</a:t>
            </a:r>
            <a:r>
              <a:rPr lang="en-US" spc="50" dirty="0" smtClean="0">
                <a:latin typeface="Arial"/>
                <a:cs typeface="Arial"/>
              </a:rPr>
              <a:t>2 </a:t>
            </a:r>
            <a:r>
              <a:rPr lang="ko-KR" altLang="en-US" spc="50" dirty="0" smtClean="0">
                <a:latin typeface="Arial"/>
                <a:cs typeface="Arial"/>
              </a:rPr>
              <a:t>개발환경</a:t>
            </a:r>
            <a:endParaRPr spc="-215" dirty="0"/>
          </a:p>
        </p:txBody>
      </p:sp>
      <p:sp>
        <p:nvSpPr>
          <p:cNvPr id="7" name="object 7"/>
          <p:cNvSpPr txBox="1"/>
          <p:nvPr/>
        </p:nvSpPr>
        <p:spPr>
          <a:xfrm>
            <a:off x="8360156" y="422783"/>
            <a:ext cx="10515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lang="en-US" sz="12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1200" b="1" spc="-5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1200" b="1" spc="-85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ko-KR" altLang="en-US" sz="1200" b="1" spc="-85" dirty="0" smtClean="0">
                <a:solidFill>
                  <a:srgbClr val="FFFFFF"/>
                </a:solidFill>
                <a:latin typeface="Century Gothic"/>
                <a:cs typeface="Century Gothic"/>
              </a:rPr>
              <a:t>개발 환경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3" name="Holder 7"/>
          <p:cNvSpPr txBox="1">
            <a:spLocks/>
          </p:cNvSpPr>
          <p:nvPr/>
        </p:nvSpPr>
        <p:spPr>
          <a:xfrm>
            <a:off x="9370314" y="6656985"/>
            <a:ext cx="167004" cy="127634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marL="53975" marR="0" lvl="0" indent="0" algn="l" defTabSz="914400" rtl="0" eaLnBrk="1" fontAlgn="auto" latinLnBrk="1" hangingPunct="1">
              <a:lnSpc>
                <a:spcPts val="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pPr marL="53975" marR="0" lvl="0" indent="0" algn="l" defTabSz="914400" rtl="0" eaLnBrk="1" fontAlgn="auto" latinLnBrk="1" hangingPunct="1">
                <a:lnSpc>
                  <a:spcPts val="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3124200" y="5621179"/>
            <a:ext cx="622655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/>
            <a:r>
              <a:rPr lang="en-US" altLang="en-US" sz="1600" dirty="0" smtClean="0">
                <a:solidFill>
                  <a:srgbClr val="205868"/>
                </a:solidFill>
                <a:latin typeface="Gulim"/>
                <a:cs typeface="Gulim"/>
              </a:rPr>
              <a:t>Agile data science 2.0</a:t>
            </a: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에</a:t>
            </a:r>
            <a:r>
              <a:rPr lang="en-US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 </a:t>
            </a: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제시된 </a:t>
            </a:r>
            <a:r>
              <a:rPr lang="en-US" altLang="ko-KR" sz="1600" dirty="0" smtClean="0">
                <a:solidFill>
                  <a:srgbClr val="205868"/>
                </a:solidFill>
                <a:latin typeface="Gulim"/>
                <a:cs typeface="Gulim"/>
              </a:rPr>
              <a:t>Software Stack</a:t>
            </a:r>
            <a:r>
              <a:rPr lang="ko-KR" altLang="en-US" sz="1600" spc="-180" dirty="0" smtClean="0">
                <a:solidFill>
                  <a:srgbClr val="205868"/>
                </a:solidFill>
                <a:latin typeface="Gulim"/>
                <a:cs typeface="Gulim"/>
              </a:rPr>
              <a:t>중 일부 활용</a:t>
            </a:r>
            <a:endParaRPr lang="en-US" altLang="en-US" sz="1600" spc="-180" dirty="0" smtClean="0">
              <a:solidFill>
                <a:srgbClr val="205868"/>
              </a:solidFill>
              <a:latin typeface="Gulim"/>
              <a:cs typeface="Gulim"/>
            </a:endParaRPr>
          </a:p>
        </p:txBody>
      </p:sp>
      <p:sp>
        <p:nvSpPr>
          <p:cNvPr id="15" name="object 31"/>
          <p:cNvSpPr/>
          <p:nvPr/>
        </p:nvSpPr>
        <p:spPr>
          <a:xfrm>
            <a:off x="6096000" y="4724400"/>
            <a:ext cx="340360" cy="685800"/>
          </a:xfrm>
          <a:custGeom>
            <a:avLst/>
            <a:gdLst/>
            <a:ahLst/>
            <a:cxnLst/>
            <a:rect l="l" t="t" r="r" b="b"/>
            <a:pathLst>
              <a:path w="340360" h="862330">
                <a:moveTo>
                  <a:pt x="340232" y="692150"/>
                </a:moveTo>
                <a:lnTo>
                  <a:pt x="0" y="692150"/>
                </a:lnTo>
                <a:lnTo>
                  <a:pt x="170053" y="862330"/>
                </a:lnTo>
                <a:lnTo>
                  <a:pt x="340232" y="692150"/>
                </a:lnTo>
                <a:close/>
              </a:path>
              <a:path w="340360" h="862330">
                <a:moveTo>
                  <a:pt x="255143" y="0"/>
                </a:moveTo>
                <a:lnTo>
                  <a:pt x="85090" y="0"/>
                </a:lnTo>
                <a:lnTo>
                  <a:pt x="85090" y="692150"/>
                </a:lnTo>
                <a:lnTo>
                  <a:pt x="255143" y="692150"/>
                </a:lnTo>
                <a:lnTo>
                  <a:pt x="25514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그룹 13"/>
          <p:cNvGrpSpPr/>
          <p:nvPr/>
        </p:nvGrpSpPr>
        <p:grpSpPr>
          <a:xfrm>
            <a:off x="876300" y="1905000"/>
            <a:ext cx="8267700" cy="2667000"/>
            <a:chOff x="876300" y="1905000"/>
            <a:chExt cx="8267700" cy="2667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" y="2819400"/>
              <a:ext cx="8153400" cy="1524000"/>
            </a:xfrm>
            <a:prstGeom prst="rect">
              <a:avLst/>
            </a:prstGeom>
          </p:spPr>
        </p:pic>
        <p:pic>
          <p:nvPicPr>
            <p:cNvPr id="18" name="Picture 6" descr="mongodb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299" t="25994" r="29507" b="28935"/>
            <a:stretch/>
          </p:blipFill>
          <p:spPr bwMode="auto">
            <a:xfrm>
              <a:off x="5581898" y="2279268"/>
              <a:ext cx="1307167" cy="7672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094" y="2135082"/>
              <a:ext cx="1232402" cy="911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8" descr="http://cfile26.uf.tistory.com/image/24054B4A575E712D08F95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496" y="2281868"/>
              <a:ext cx="1161584" cy="61786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 descr="관련 이미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4882" y="2399559"/>
              <a:ext cx="964500" cy="52666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3117094" y="1905000"/>
              <a:ext cx="6026906" cy="2667000"/>
            </a:xfrm>
            <a:prstGeom prst="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1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5528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제출용">
      <a:majorFont>
        <a:latin typeface="Calibri"/>
        <a:ea typeface="나눔바른고딕"/>
        <a:cs typeface=""/>
      </a:majorFont>
      <a:minorFont>
        <a:latin typeface="Calibri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1907</TotalTime>
  <Words>2178</Words>
  <Application>Microsoft Office PowerPoint</Application>
  <PresentationFormat>A4 용지(210x297mm)</PresentationFormat>
  <Paragraphs>597</Paragraphs>
  <Slides>53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굴림</vt:lpstr>
      <vt:lpstr>Arial</vt:lpstr>
      <vt:lpstr>나눔바른고딕 UltraLight</vt:lpstr>
      <vt:lpstr>Century Gothic</vt:lpstr>
      <vt:lpstr>나눔바른고딕 Light</vt:lpstr>
      <vt:lpstr>Calibri</vt:lpstr>
      <vt:lpstr>나눔바른고딕</vt:lpstr>
      <vt:lpstr>Malgun Gothic</vt:lpstr>
      <vt:lpstr>Wingdings</vt:lpstr>
      <vt:lpstr>Office Theme</vt:lpstr>
      <vt:lpstr>슬라이드 1</vt:lpstr>
      <vt:lpstr>목차</vt:lpstr>
      <vt:lpstr>분석 배경</vt:lpstr>
      <vt:lpstr>슬라이드 4</vt:lpstr>
      <vt:lpstr>슬라이드 5</vt:lpstr>
      <vt:lpstr>1.2 주제 선정</vt:lpstr>
      <vt:lpstr>개발 환경</vt:lpstr>
      <vt:lpstr>2.1 Agile data science 2.0</vt:lpstr>
      <vt:lpstr>2.2 개발환경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활용 데이터 정의</vt:lpstr>
      <vt:lpstr>슬라이드 22</vt:lpstr>
      <vt:lpstr>슬라이드 23</vt:lpstr>
      <vt:lpstr>슬라이드 24</vt:lpstr>
      <vt:lpstr>슬라이드 25</vt:lpstr>
      <vt:lpstr>슬라이드 26</vt:lpstr>
      <vt:lpstr>4.2 감성 사전 구축</vt:lpstr>
      <vt:lpstr>4.2 감성 사전 구축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4.4 모형 기반 감성 분석</vt:lpstr>
      <vt:lpstr>4.4 모형 기반 감성 분석 </vt:lpstr>
      <vt:lpstr>슬라이드 37</vt:lpstr>
      <vt:lpstr>슬라이드 38</vt:lpstr>
      <vt:lpstr>슬라이드 39</vt:lpstr>
      <vt:lpstr>슬라이드 40</vt:lpstr>
      <vt:lpstr>분석 결과</vt:lpstr>
      <vt:lpstr>슬라이드 42</vt:lpstr>
      <vt:lpstr>슬라이드 43</vt:lpstr>
      <vt:lpstr>슬라이드 44</vt:lpstr>
      <vt:lpstr>서비스 활용 방안</vt:lpstr>
      <vt:lpstr>6.1 키워드 추출</vt:lpstr>
      <vt:lpstr>6.1 키워드 추출</vt:lpstr>
      <vt:lpstr>슬라이드 48</vt:lpstr>
      <vt:lpstr>슬라이드 49</vt:lpstr>
      <vt:lpstr>기대 효과</vt:lpstr>
      <vt:lpstr>슬라이드 51</vt:lpstr>
      <vt:lpstr>슬라이드 52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다음소프트</dc:creator>
  <cp:lastModifiedBy>Windows 사용자</cp:lastModifiedBy>
  <cp:revision>349</cp:revision>
  <dcterms:created xsi:type="dcterms:W3CDTF">2017-08-26T07:46:02Z</dcterms:created>
  <dcterms:modified xsi:type="dcterms:W3CDTF">2017-09-14T08:51:22Z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2017-04-21T00:00:00Z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2017-08-26T00:00:00Z</vt:filetime>
  </property>
</Properties>
</file>